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35" r:id="rId3"/>
    <p:sldId id="375" r:id="rId4"/>
    <p:sldId id="355" r:id="rId5"/>
    <p:sldId id="356" r:id="rId6"/>
    <p:sldId id="336" r:id="rId7"/>
    <p:sldId id="339" r:id="rId8"/>
    <p:sldId id="354" r:id="rId9"/>
    <p:sldId id="376" r:id="rId10"/>
    <p:sldId id="369" r:id="rId11"/>
    <p:sldId id="372" r:id="rId12"/>
    <p:sldId id="377" r:id="rId13"/>
    <p:sldId id="341" r:id="rId14"/>
    <p:sldId id="360" r:id="rId15"/>
    <p:sldId id="373" r:id="rId16"/>
    <p:sldId id="361" r:id="rId17"/>
    <p:sldId id="363" r:id="rId18"/>
    <p:sldId id="362" r:id="rId19"/>
    <p:sldId id="378" r:id="rId20"/>
    <p:sldId id="350" r:id="rId21"/>
    <p:sldId id="351" r:id="rId22"/>
    <p:sldId id="352" r:id="rId23"/>
    <p:sldId id="357" r:id="rId24"/>
    <p:sldId id="358" r:id="rId25"/>
    <p:sldId id="374" r:id="rId26"/>
    <p:sldId id="364" r:id="rId27"/>
    <p:sldId id="365" r:id="rId28"/>
    <p:sldId id="380" r:id="rId29"/>
    <p:sldId id="381" r:id="rId30"/>
    <p:sldId id="359" r:id="rId31"/>
    <p:sldId id="366" r:id="rId32"/>
    <p:sldId id="371" r:id="rId33"/>
    <p:sldId id="353" r:id="rId34"/>
    <p:sldId id="343" r:id="rId35"/>
    <p:sldId id="379" r:id="rId36"/>
    <p:sldId id="345" r:id="rId37"/>
    <p:sldId id="258" r:id="rId38"/>
    <p:sldId id="370" r:id="rId39"/>
    <p:sldId id="382" r:id="rId40"/>
    <p:sldId id="384" r:id="rId41"/>
    <p:sldId id="383" r:id="rId42"/>
    <p:sldId id="385" r:id="rId4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3E3E"/>
    <a:srgbClr val="190DB3"/>
    <a:srgbClr val="540000"/>
    <a:srgbClr val="2E0000"/>
    <a:srgbClr val="CC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4" autoAdjust="0"/>
    <p:restoredTop sz="86545" autoAdjust="0"/>
  </p:normalViewPr>
  <p:slideViewPr>
    <p:cSldViewPr snapToGrid="0">
      <p:cViewPr varScale="1">
        <p:scale>
          <a:sx n="124" d="100"/>
          <a:sy n="124" d="100"/>
        </p:scale>
        <p:origin x="2728" y="184"/>
      </p:cViewPr>
      <p:guideLst>
        <p:guide orient="horz" pos="2160"/>
        <p:guide pos="2880"/>
      </p:guideLst>
    </p:cSldViewPr>
  </p:slideViewPr>
  <p:outlineViewPr>
    <p:cViewPr>
      <p:scale>
        <a:sx n="33" d="100"/>
        <a:sy n="33" d="100"/>
      </p:scale>
      <p:origin x="0" y="-28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345ECAD-3394-4C20-BBBF-4A6BA3A84CF4}" type="datetimeFigureOut">
              <a:rPr lang="en-US"/>
              <a:pPr>
                <a:defRPr/>
              </a:pPr>
              <a:t>7/9/21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7EFB9B00-F637-4009-ABE7-B858A374688F}" type="slidenum">
              <a:rPr lang="en-US" altLang="en-US"/>
              <a:pPr/>
              <a:t>‹#›</a:t>
            </a:fld>
            <a:endParaRPr lang="en-US" altLang="en-US"/>
          </a:p>
        </p:txBody>
      </p:sp>
    </p:spTree>
    <p:extLst>
      <p:ext uri="{BB962C8B-B14F-4D97-AF65-F5344CB8AC3E}">
        <p14:creationId xmlns:p14="http://schemas.microsoft.com/office/powerpoint/2010/main" val="16610117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Kính</a:t>
            </a:r>
            <a:r>
              <a:rPr lang="en-US" dirty="0"/>
              <a:t> </a:t>
            </a:r>
            <a:r>
              <a:rPr lang="en-US" dirty="0" err="1"/>
              <a:t>thưa</a:t>
            </a:r>
            <a:r>
              <a:rPr lang="en-US" dirty="0"/>
              <a:t> </a:t>
            </a:r>
            <a:r>
              <a:rPr lang="en-US" dirty="0" err="1"/>
              <a:t>hội</a:t>
            </a:r>
            <a:r>
              <a:rPr lang="en-US" dirty="0"/>
              <a:t> </a:t>
            </a:r>
            <a:r>
              <a:rPr lang="en-US" dirty="0" err="1"/>
              <a:t>đồng</a:t>
            </a:r>
            <a:r>
              <a:rPr lang="en-US" dirty="0"/>
              <a:t>, </a:t>
            </a:r>
            <a:r>
              <a:rPr lang="en-US" dirty="0" err="1"/>
              <a:t>các</a:t>
            </a:r>
            <a:r>
              <a:rPr lang="en-US" dirty="0"/>
              <a:t> </a:t>
            </a:r>
            <a:r>
              <a:rPr lang="en-US" dirty="0" err="1"/>
              <a:t>thầy</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tham</a:t>
            </a:r>
            <a:r>
              <a:rPr lang="en-US" dirty="0"/>
              <a:t> </a:t>
            </a:r>
            <a:r>
              <a:rPr lang="en-US" dirty="0" err="1"/>
              <a:t>gia</a:t>
            </a:r>
            <a:r>
              <a:rPr lang="en-US" dirty="0"/>
              <a:t> </a:t>
            </a:r>
            <a:r>
              <a:rPr lang="en-US" dirty="0" err="1"/>
              <a:t>buổi</a:t>
            </a:r>
            <a:r>
              <a:rPr lang="en-US" dirty="0"/>
              <a:t> </a:t>
            </a:r>
            <a:r>
              <a:rPr lang="en-US" dirty="0" err="1"/>
              <a:t>bảo</a:t>
            </a:r>
            <a:r>
              <a:rPr lang="en-US" dirty="0"/>
              <a:t> </a:t>
            </a:r>
            <a:r>
              <a:rPr lang="en-US" dirty="0" err="1"/>
              <a:t>vệ</a:t>
            </a:r>
            <a:r>
              <a:rPr lang="en-US" dirty="0"/>
              <a:t> </a:t>
            </a:r>
            <a:r>
              <a:rPr lang="en-US" dirty="0" err="1"/>
              <a:t>ngày</a:t>
            </a:r>
            <a:r>
              <a:rPr lang="en-US" dirty="0"/>
              <a:t> </a:t>
            </a:r>
            <a:r>
              <a:rPr lang="en-US" dirty="0" err="1"/>
              <a:t>hôm</a:t>
            </a:r>
            <a:r>
              <a:rPr lang="en-US" dirty="0"/>
              <a:t> nay. </a:t>
            </a:r>
            <a:r>
              <a:rPr lang="en-US" dirty="0" err="1"/>
              <a:t>Em</a:t>
            </a:r>
            <a:r>
              <a:rPr lang="en-US" dirty="0"/>
              <a:t> </a:t>
            </a:r>
            <a:r>
              <a:rPr lang="en-US" dirty="0" err="1"/>
              <a:t>tên</a:t>
            </a:r>
            <a:r>
              <a:rPr lang="en-US" dirty="0"/>
              <a:t> </a:t>
            </a:r>
            <a:r>
              <a:rPr lang="en-US" dirty="0" err="1"/>
              <a:t>là</a:t>
            </a:r>
            <a:r>
              <a:rPr lang="en-US" dirty="0"/>
              <a:t> </a:t>
            </a:r>
            <a:r>
              <a:rPr lang="en-US" dirty="0" err="1"/>
              <a:t>Nguyễn</a:t>
            </a:r>
            <a:r>
              <a:rPr lang="en-US" dirty="0"/>
              <a:t> </a:t>
            </a:r>
            <a:r>
              <a:rPr lang="en-US" dirty="0" err="1"/>
              <a:t>Tiến</a:t>
            </a:r>
            <a:r>
              <a:rPr lang="en-US" dirty="0"/>
              <a:t> </a:t>
            </a:r>
            <a:r>
              <a:rPr lang="en-US" dirty="0" err="1"/>
              <a:t>Tài</a:t>
            </a:r>
            <a:r>
              <a:rPr lang="en-US" dirty="0"/>
              <a:t> – </a:t>
            </a:r>
            <a:r>
              <a:rPr lang="en-US" dirty="0" err="1"/>
              <a:t>Sinh</a:t>
            </a:r>
            <a:r>
              <a:rPr lang="en-US" dirty="0"/>
              <a:t> </a:t>
            </a:r>
            <a:r>
              <a:rPr lang="en-US" dirty="0" err="1"/>
              <a:t>viên</a:t>
            </a:r>
            <a:r>
              <a:rPr lang="en-US" dirty="0"/>
              <a:t> </a:t>
            </a:r>
            <a:r>
              <a:rPr lang="en-US" dirty="0" err="1"/>
              <a:t>lớp</a:t>
            </a:r>
            <a:r>
              <a:rPr lang="en-US" dirty="0"/>
              <a:t> KSTN.CNTT.K61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Sau </a:t>
            </a:r>
            <a:r>
              <a:rPr lang="en-US" dirty="0" err="1"/>
              <a:t>đây</a:t>
            </a:r>
            <a:r>
              <a:rPr lang="en-US" dirty="0"/>
              <a:t> </a:t>
            </a:r>
            <a:r>
              <a:rPr lang="en-US" dirty="0" err="1"/>
              <a:t>em</a:t>
            </a:r>
            <a:r>
              <a:rPr lang="en-US" dirty="0"/>
              <a:t> </a:t>
            </a:r>
            <a:r>
              <a:rPr lang="en-US" dirty="0" err="1"/>
              <a:t>xin</a:t>
            </a:r>
            <a:r>
              <a:rPr lang="en-US" dirty="0"/>
              <a:t> </a:t>
            </a:r>
            <a:r>
              <a:rPr lang="en-US" dirty="0" err="1"/>
              <a:t>phép</a:t>
            </a:r>
            <a:r>
              <a:rPr lang="en-US" dirty="0"/>
              <a:t> </a:t>
            </a:r>
            <a:r>
              <a:rPr lang="en-US" dirty="0" err="1"/>
              <a:t>trình</a:t>
            </a:r>
            <a:r>
              <a:rPr lang="en-US" dirty="0"/>
              <a:t> </a:t>
            </a:r>
            <a:r>
              <a:rPr lang="en-US" dirty="0" err="1"/>
              <a:t>bày</a:t>
            </a:r>
            <a:r>
              <a:rPr lang="en-US" dirty="0"/>
              <a:t> </a:t>
            </a:r>
            <a:r>
              <a:rPr lang="en-US" dirty="0" err="1"/>
              <a:t>về</a:t>
            </a:r>
            <a:r>
              <a:rPr lang="en-US" dirty="0"/>
              <a:t> </a:t>
            </a:r>
            <a:r>
              <a:rPr lang="en-US" dirty="0" err="1"/>
              <a:t>đề</a:t>
            </a:r>
            <a:r>
              <a:rPr lang="en-US" dirty="0"/>
              <a:t> </a:t>
            </a:r>
            <a:r>
              <a:rPr lang="en-US" dirty="0" err="1"/>
              <a:t>tài</a:t>
            </a:r>
            <a:r>
              <a:rPr lang="en-US" dirty="0"/>
              <a:t> “</a:t>
            </a:r>
            <a:r>
              <a:rPr lang="en-US" sz="1200" dirty="0">
                <a:solidFill>
                  <a:srgbClr val="540000"/>
                </a:solidFill>
                <a:latin typeface="Tahoma" panose="020B0604030504040204" pitchFamily="34" charset="0"/>
                <a:ea typeface="Tahoma" panose="020B0604030504040204" pitchFamily="34" charset="0"/>
                <a:cs typeface="Tahoma" panose="020B0604030504040204" pitchFamily="34" charset="0"/>
              </a:rPr>
              <a:t>KỸ THUẬT THÍCH ỨNG MIỀN DỮ LIỆU TRONG BÀI TOÁN PHÂN VÙNG NGỮ NGHĨA ẢNH ĐƯỜNG PHỐ ỨNG DỤNG CHO XE TỰ LÁI</a:t>
            </a:r>
            <a:r>
              <a:rPr lang="en-US" dirty="0"/>
              <a:t>” </a:t>
            </a:r>
            <a:r>
              <a:rPr lang="en-US" dirty="0" err="1"/>
              <a:t>dưới</a:t>
            </a:r>
            <a:r>
              <a:rPr lang="en-US" dirty="0"/>
              <a:t> </a:t>
            </a:r>
            <a:r>
              <a:rPr lang="en-US" dirty="0" err="1"/>
              <a:t>sự</a:t>
            </a:r>
            <a:r>
              <a:rPr lang="en-US" dirty="0"/>
              <a:t> </a:t>
            </a:r>
            <a:r>
              <a:rPr lang="en-US" dirty="0" err="1"/>
              <a:t>hướng</a:t>
            </a:r>
            <a:r>
              <a:rPr lang="en-US" dirty="0"/>
              <a:t> </a:t>
            </a:r>
            <a:r>
              <a:rPr lang="en-US" dirty="0" err="1"/>
              <a:t>dẫn</a:t>
            </a:r>
            <a:r>
              <a:rPr lang="en-US" dirty="0"/>
              <a:t> </a:t>
            </a:r>
            <a:r>
              <a:rPr lang="en-US" dirty="0" err="1"/>
              <a:t>của</a:t>
            </a:r>
            <a:r>
              <a:rPr lang="en-US" dirty="0"/>
              <a:t> </a:t>
            </a:r>
            <a:r>
              <a:rPr lang="en-US" dirty="0" err="1"/>
              <a:t>Thầy</a:t>
            </a:r>
            <a:r>
              <a:rPr lang="en-US" dirty="0"/>
              <a:t> </a:t>
            </a:r>
            <a:r>
              <a:rPr lang="en-US" dirty="0" err="1"/>
              <a:t>Đinh</a:t>
            </a:r>
            <a:r>
              <a:rPr lang="en-US" dirty="0"/>
              <a:t> </a:t>
            </a:r>
            <a:r>
              <a:rPr lang="en-US" dirty="0" err="1"/>
              <a:t>Viết</a:t>
            </a:r>
            <a:r>
              <a:rPr lang="en-US" dirty="0"/>
              <a:t> Sang </a:t>
            </a:r>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1</a:t>
            </a:fld>
            <a:endParaRPr lang="en-US" altLang="en-US"/>
          </a:p>
        </p:txBody>
      </p:sp>
    </p:spTree>
    <p:extLst>
      <p:ext uri="{BB962C8B-B14F-4D97-AF65-F5344CB8AC3E}">
        <p14:creationId xmlns:p14="http://schemas.microsoft.com/office/powerpoint/2010/main" val="3700445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Áp dụng ý tưởng đó vào bài toán thích ứng miền cho ảnh đường phố, ta có thể sử dụng thêm bộ phân biệt có nhiệm vụ phân biệt ảnh thuộc miền nguồn hay miền đích. Trong khi đó, bộ trích xuât đặc trưng (Encoder) được coi như một generator có nhiệm vụ trích xuất ra các thông tin từ ảnh của cả 2 miền sao cho có thể đánh lừa được bộ phân biệt.</a:t>
            </a:r>
          </a:p>
          <a:p>
            <a:r>
              <a:rPr lang="vi-VN" sz="1200" kern="1200" dirty="0">
                <a:solidFill>
                  <a:schemeClr val="tx1"/>
                </a:solidFill>
                <a:effectLst/>
                <a:latin typeface="+mn-lt"/>
                <a:ea typeface="+mn-ea"/>
                <a:cs typeface="+mn-cs"/>
              </a:rPr>
              <a:t>Kiến trúc mạng thích ứng miền bao gồm </a:t>
            </a:r>
          </a:p>
          <a:p>
            <a:r>
              <a:rPr lang="vi-VN" sz="1200" kern="1200" dirty="0">
                <a:solidFill>
                  <a:schemeClr val="tx1"/>
                </a:solidFill>
                <a:effectLst/>
                <a:latin typeface="+mn-lt"/>
                <a:ea typeface="+mn-ea"/>
                <a:cs typeface="+mn-cs"/>
              </a:rPr>
              <a:t>-bộ mã hoá (mạng xương sống) màu xanh lục có tác dụng trích xuất đặc trưng ảnh</a:t>
            </a:r>
          </a:p>
          <a:p>
            <a:r>
              <a:rPr lang="vi-VN" sz="1200" kern="1200" dirty="0">
                <a:solidFill>
                  <a:schemeClr val="tx1"/>
                </a:solidFill>
                <a:effectLst/>
                <a:latin typeface="+mn-lt"/>
                <a:ea typeface="+mn-ea"/>
                <a:cs typeface="+mn-cs"/>
              </a:rPr>
              <a:t>-bộ giải mã màu xanh lam có tác dụng phân loại lớp của các điểm ảnh</a:t>
            </a:r>
          </a:p>
          <a:p>
            <a:r>
              <a:rPr lang="vi-VN" sz="1200" kern="1200" dirty="0">
                <a:solidFill>
                  <a:schemeClr val="tx1"/>
                </a:solidFill>
                <a:effectLst/>
                <a:latin typeface="+mn-lt"/>
                <a:ea typeface="+mn-ea"/>
                <a:cs typeface="+mn-cs"/>
              </a:rPr>
              <a:t>- bộ phân biệt màu đỏ được thêm vào để huấn luyện cạnh tranh với bộ mã hoá nhằm căn chỉnh những đặc trưng chung giữa miền nguồn và miền đích </a:t>
            </a:r>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11</a:t>
            </a:fld>
            <a:endParaRPr lang="en-US" altLang="en-US"/>
          </a:p>
        </p:txBody>
      </p:sp>
    </p:spTree>
    <p:extLst>
      <p:ext uri="{BB962C8B-B14F-4D97-AF65-F5344CB8AC3E}">
        <p14:creationId xmlns:p14="http://schemas.microsoft.com/office/powerpoint/2010/main" val="1000283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dirty="0"/>
              <a:t> </a:t>
            </a:r>
            <a:r>
              <a:rPr lang="en-US" dirty="0" err="1"/>
              <a:t>theo</a:t>
            </a:r>
            <a:r>
              <a:rPr lang="en-US" dirty="0"/>
              <a:t> </a:t>
            </a:r>
            <a:r>
              <a:rPr lang="en-US" dirty="0" err="1"/>
              <a:t>em</a:t>
            </a:r>
            <a:r>
              <a:rPr lang="en-US" dirty="0"/>
              <a:t> </a:t>
            </a:r>
            <a:r>
              <a:rPr lang="en-US" dirty="0" err="1"/>
              <a:t>xin</a:t>
            </a:r>
            <a:r>
              <a:rPr lang="en-US" dirty="0"/>
              <a:t> </a:t>
            </a:r>
            <a:r>
              <a:rPr lang="en-US" dirty="0" err="1"/>
              <a:t>trình</a:t>
            </a:r>
            <a:r>
              <a:rPr lang="en-US" dirty="0"/>
              <a:t> </a:t>
            </a:r>
            <a:r>
              <a:rPr lang="en-US" dirty="0" err="1"/>
              <a:t>bày</a:t>
            </a:r>
            <a:r>
              <a:rPr lang="en-US" dirty="0"/>
              <a:t> </a:t>
            </a:r>
            <a:r>
              <a:rPr lang="en-US" dirty="0" err="1"/>
              <a:t>phần</a:t>
            </a:r>
            <a:r>
              <a:rPr lang="en-US" dirty="0"/>
              <a:t> </a:t>
            </a:r>
            <a:r>
              <a:rPr lang="en-US" dirty="0" err="1"/>
              <a:t>phương</a:t>
            </a:r>
            <a:r>
              <a:rPr lang="en-US" dirty="0"/>
              <a:t> </a:t>
            </a:r>
            <a:r>
              <a:rPr lang="en-US" dirty="0" err="1"/>
              <a:t>pháp</a:t>
            </a:r>
            <a:r>
              <a:rPr lang="en-US" dirty="0"/>
              <a:t> </a:t>
            </a:r>
            <a:r>
              <a:rPr lang="en-US" dirty="0" err="1"/>
              <a:t>sử</a:t>
            </a:r>
            <a:r>
              <a:rPr lang="en-US" dirty="0"/>
              <a:t> </a:t>
            </a:r>
            <a:r>
              <a:rPr lang="en-US" dirty="0" err="1"/>
              <a:t>dụng</a:t>
            </a:r>
            <a:r>
              <a:rPr lang="en-US" dirty="0"/>
              <a:t> </a:t>
            </a:r>
            <a:r>
              <a:rPr lang="en-US" dirty="0" err="1"/>
              <a:t>của</a:t>
            </a:r>
            <a:r>
              <a:rPr lang="en-US" dirty="0"/>
              <a:t> </a:t>
            </a:r>
            <a:r>
              <a:rPr lang="en-US" dirty="0" err="1"/>
              <a:t>đồ</a:t>
            </a:r>
            <a:r>
              <a:rPr lang="en-US" dirty="0"/>
              <a:t> </a:t>
            </a:r>
            <a:r>
              <a:rPr lang="en-US" dirty="0" err="1"/>
              <a:t>án</a:t>
            </a:r>
            <a:r>
              <a:rPr lang="en-US" dirty="0"/>
              <a:t> </a:t>
            </a:r>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12</a:t>
            </a:fld>
            <a:endParaRPr lang="en-US" altLang="en-US"/>
          </a:p>
        </p:txBody>
      </p:sp>
    </p:spTree>
    <p:extLst>
      <p:ext uri="{BB962C8B-B14F-4D97-AF65-F5344CB8AC3E}">
        <p14:creationId xmlns:p14="http://schemas.microsoft.com/office/powerpoint/2010/main" val="354430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Kiến</a:t>
            </a:r>
            <a:r>
              <a:rPr lang="en-US" dirty="0"/>
              <a:t> </a:t>
            </a:r>
            <a:r>
              <a:rPr lang="en-US" dirty="0" err="1"/>
              <a:t>trúc</a:t>
            </a:r>
            <a:r>
              <a:rPr lang="en-US" dirty="0"/>
              <a:t> </a:t>
            </a:r>
            <a:r>
              <a:rPr lang="en-US" dirty="0" err="1"/>
              <a:t>tổng</a:t>
            </a:r>
            <a:r>
              <a:rPr lang="en-US" dirty="0"/>
              <a:t> </a:t>
            </a:r>
            <a:r>
              <a:rPr lang="en-US" dirty="0" err="1"/>
              <a:t>thể</a:t>
            </a:r>
            <a:r>
              <a:rPr lang="en-US" dirty="0"/>
              <a:t> </a:t>
            </a:r>
            <a:r>
              <a:rPr lang="en-US" dirty="0" err="1"/>
              <a:t>của</a:t>
            </a:r>
            <a:r>
              <a:rPr lang="en-US" dirty="0"/>
              <a:t> </a:t>
            </a:r>
            <a:r>
              <a:rPr lang="en-US" dirty="0" err="1"/>
              <a:t>đồ</a:t>
            </a:r>
            <a:r>
              <a:rPr lang="en-US" dirty="0"/>
              <a:t> </a:t>
            </a:r>
            <a:r>
              <a:rPr lang="en-US" dirty="0" err="1"/>
              <a:t>án</a:t>
            </a:r>
            <a:r>
              <a:rPr lang="en-US" dirty="0"/>
              <a:t> </a:t>
            </a:r>
            <a:r>
              <a:rPr lang="en-US" dirty="0" err="1"/>
              <a:t>gồm</a:t>
            </a:r>
            <a:r>
              <a:rPr lang="en-US" dirty="0"/>
              <a:t> 3 </a:t>
            </a:r>
            <a:r>
              <a:rPr lang="en-US" dirty="0" err="1"/>
              <a:t>giai</a:t>
            </a:r>
            <a:r>
              <a:rPr lang="en-US" dirty="0"/>
              <a:t> </a:t>
            </a:r>
            <a:r>
              <a:rPr lang="en-US" dirty="0" err="1"/>
              <a:t>đoạn</a:t>
            </a:r>
            <a:r>
              <a:rPr lang="en-US" dirty="0"/>
              <a:t> </a:t>
            </a:r>
            <a:r>
              <a:rPr lang="en-US" dirty="0" err="1"/>
              <a:t>chính</a:t>
            </a:r>
            <a:r>
              <a:rPr lang="en-US" dirty="0"/>
              <a:t>:</a:t>
            </a:r>
          </a:p>
          <a:p>
            <a:r>
              <a:rPr lang="en-US" dirty="0"/>
              <a:t>-</a:t>
            </a:r>
            <a:r>
              <a:rPr lang="en-US" dirty="0" err="1"/>
              <a:t>Giai</a:t>
            </a:r>
            <a:r>
              <a:rPr lang="en-US" dirty="0"/>
              <a:t> </a:t>
            </a:r>
            <a:r>
              <a:rPr lang="en-US" dirty="0" err="1"/>
              <a:t>đoạn</a:t>
            </a:r>
            <a:r>
              <a:rPr lang="en-US" dirty="0"/>
              <a:t> 1: </a:t>
            </a:r>
            <a:r>
              <a:rPr lang="en-US" dirty="0" err="1"/>
              <a:t>Mô</a:t>
            </a:r>
            <a:r>
              <a:rPr lang="en-US" dirty="0"/>
              <a:t> </a:t>
            </a:r>
            <a:r>
              <a:rPr lang="en-US" dirty="0" err="1"/>
              <a:t>hình</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trên</a:t>
            </a:r>
            <a:r>
              <a:rPr lang="en-US" dirty="0"/>
              <a:t> </a:t>
            </a:r>
            <a:r>
              <a:rPr lang="en-US" dirty="0" err="1"/>
              <a:t>tập</a:t>
            </a:r>
            <a:r>
              <a:rPr lang="en-US" dirty="0"/>
              <a:t> </a:t>
            </a:r>
            <a:r>
              <a:rPr lang="en-US" dirty="0" err="1"/>
              <a:t>nguồn</a:t>
            </a:r>
            <a:r>
              <a:rPr lang="en-US" dirty="0"/>
              <a:t> (</a:t>
            </a:r>
            <a:r>
              <a:rPr lang="en-US" dirty="0" err="1"/>
              <a:t>tập</a:t>
            </a:r>
            <a:r>
              <a:rPr lang="en-US" dirty="0"/>
              <a:t> </a:t>
            </a:r>
            <a:r>
              <a:rPr lang="en-US" dirty="0" err="1"/>
              <a:t>ảnh</a:t>
            </a:r>
            <a:r>
              <a:rPr lang="en-US" dirty="0"/>
              <a:t> 3D) </a:t>
            </a:r>
            <a:r>
              <a:rPr lang="en-US" dirty="0" err="1"/>
              <a:t>như</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phân</a:t>
            </a:r>
            <a:r>
              <a:rPr lang="en-US" dirty="0"/>
              <a:t> </a:t>
            </a:r>
            <a:r>
              <a:rPr lang="en-US" dirty="0" err="1"/>
              <a:t>vùng</a:t>
            </a:r>
            <a:r>
              <a:rPr lang="en-US" dirty="0"/>
              <a:t> </a:t>
            </a:r>
            <a:r>
              <a:rPr lang="en-US" dirty="0" err="1"/>
              <a:t>bình</a:t>
            </a:r>
            <a:r>
              <a:rPr lang="en-US" dirty="0"/>
              <a:t> </a:t>
            </a:r>
            <a:r>
              <a:rPr lang="en-US" dirty="0" err="1"/>
              <a:t>thường</a:t>
            </a:r>
            <a:r>
              <a:rPr lang="en-US" dirty="0"/>
              <a:t> </a:t>
            </a:r>
            <a:r>
              <a:rPr lang="en-US" dirty="0" err="1"/>
              <a:t>với</a:t>
            </a:r>
            <a:r>
              <a:rPr lang="en-US" dirty="0"/>
              <a:t> </a:t>
            </a:r>
            <a:r>
              <a:rPr lang="en-US" dirty="0" err="1"/>
              <a:t>ảnh</a:t>
            </a:r>
            <a:r>
              <a:rPr lang="en-US" dirty="0"/>
              <a:t> </a:t>
            </a:r>
            <a:r>
              <a:rPr lang="en-US" dirty="0" err="1"/>
              <a:t>và</a:t>
            </a:r>
            <a:r>
              <a:rPr lang="en-US" dirty="0"/>
              <a:t> </a:t>
            </a:r>
            <a:r>
              <a:rPr lang="en-US" dirty="0" err="1"/>
              <a:t>nhãn</a:t>
            </a:r>
            <a:r>
              <a:rPr lang="en-US" dirty="0"/>
              <a:t> </a:t>
            </a:r>
            <a:r>
              <a:rPr lang="en-US" dirty="0" err="1"/>
              <a:t>thật</a:t>
            </a:r>
            <a:r>
              <a:rPr lang="en-US" dirty="0"/>
              <a:t> </a:t>
            </a:r>
            <a:r>
              <a:rPr lang="en-US" dirty="0" err="1"/>
              <a:t>của</a:t>
            </a:r>
            <a:r>
              <a:rPr lang="en-US" dirty="0"/>
              <a:t> </a:t>
            </a:r>
            <a:r>
              <a:rPr lang="en-US" dirty="0" err="1"/>
              <a:t>dữ</a:t>
            </a:r>
            <a:r>
              <a:rPr lang="en-US" dirty="0"/>
              <a:t> </a:t>
            </a:r>
            <a:r>
              <a:rPr lang="en-US" dirty="0" err="1"/>
              <a:t>liệu</a:t>
            </a:r>
            <a:r>
              <a:rPr lang="en-US" dirty="0"/>
              <a:t> 3D</a:t>
            </a:r>
          </a:p>
          <a:p>
            <a:r>
              <a:rPr lang="en-US" dirty="0"/>
              <a:t>-</a:t>
            </a:r>
            <a:r>
              <a:rPr lang="en-US" dirty="0" err="1"/>
              <a:t>Giai</a:t>
            </a:r>
            <a:r>
              <a:rPr lang="en-US" dirty="0"/>
              <a:t> </a:t>
            </a:r>
            <a:r>
              <a:rPr lang="en-US" dirty="0" err="1"/>
              <a:t>đoạn</a:t>
            </a:r>
            <a:r>
              <a:rPr lang="en-US" dirty="0"/>
              <a:t> 2: Ta </a:t>
            </a:r>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a:t>
            </a:r>
            <a:r>
              <a:rPr lang="en-US" dirty="0" err="1"/>
              <a:t>thu</a:t>
            </a:r>
            <a:r>
              <a:rPr lang="en-US" dirty="0"/>
              <a:t> </a:t>
            </a:r>
            <a:r>
              <a:rPr lang="en-US" dirty="0" err="1"/>
              <a:t>được</a:t>
            </a:r>
            <a:r>
              <a:rPr lang="en-US" dirty="0"/>
              <a:t> </a:t>
            </a:r>
            <a:r>
              <a:rPr lang="en-US" dirty="0" err="1"/>
              <a:t>từ</a:t>
            </a:r>
            <a:r>
              <a:rPr lang="en-US" dirty="0"/>
              <a:t> </a:t>
            </a:r>
            <a:r>
              <a:rPr lang="en-US" dirty="0" err="1"/>
              <a:t>giai</a:t>
            </a:r>
            <a:r>
              <a:rPr lang="en-US" dirty="0"/>
              <a:t> </a:t>
            </a:r>
            <a:r>
              <a:rPr lang="en-US" dirty="0" err="1"/>
              <a:t>đoạn</a:t>
            </a:r>
            <a:r>
              <a:rPr lang="en-US" dirty="0"/>
              <a:t> 1, </a:t>
            </a:r>
            <a:r>
              <a:rPr lang="en-US" dirty="0" err="1"/>
              <a:t>tiếp</a:t>
            </a:r>
            <a:r>
              <a:rPr lang="en-US" dirty="0"/>
              <a:t> </a:t>
            </a:r>
            <a:r>
              <a:rPr lang="en-US" dirty="0" err="1"/>
              <a:t>tục</a:t>
            </a:r>
            <a:r>
              <a:rPr lang="en-US" dirty="0"/>
              <a:t> </a:t>
            </a:r>
            <a:r>
              <a:rPr lang="en-US" dirty="0" err="1"/>
              <a:t>huấn</a:t>
            </a:r>
            <a:r>
              <a:rPr lang="en-US" dirty="0"/>
              <a:t> </a:t>
            </a:r>
            <a:r>
              <a:rPr lang="en-US" dirty="0" err="1"/>
              <a:t>luyện</a:t>
            </a:r>
            <a:r>
              <a:rPr lang="en-US" dirty="0"/>
              <a:t> </a:t>
            </a:r>
            <a:r>
              <a:rPr lang="en-US" dirty="0" err="1"/>
              <a:t>cạnh</a:t>
            </a:r>
            <a:r>
              <a:rPr lang="en-US" dirty="0"/>
              <a:t> </a:t>
            </a:r>
            <a:r>
              <a:rPr lang="en-US" dirty="0" err="1"/>
              <a:t>tranh</a:t>
            </a:r>
            <a:r>
              <a:rPr lang="en-US" dirty="0"/>
              <a:t> </a:t>
            </a:r>
            <a:r>
              <a:rPr lang="en-US" dirty="0" err="1"/>
              <a:t>với</a:t>
            </a:r>
            <a:r>
              <a:rPr lang="en-US" dirty="0"/>
              <a:t> </a:t>
            </a:r>
            <a:r>
              <a:rPr lang="en-US" dirty="0" err="1"/>
              <a:t>dữ</a:t>
            </a:r>
            <a:r>
              <a:rPr lang="en-US" dirty="0"/>
              <a:t> </a:t>
            </a:r>
            <a:r>
              <a:rPr lang="en-US" dirty="0" err="1"/>
              <a:t>liệu</a:t>
            </a:r>
            <a:r>
              <a:rPr lang="en-US" dirty="0"/>
              <a:t> 3D </a:t>
            </a:r>
            <a:r>
              <a:rPr lang="en-US" dirty="0" err="1"/>
              <a:t>cõ</a:t>
            </a:r>
            <a:r>
              <a:rPr lang="en-US" dirty="0"/>
              <a:t> </a:t>
            </a:r>
            <a:r>
              <a:rPr lang="en-US" dirty="0" err="1"/>
              <a:t>nhãn</a:t>
            </a:r>
            <a:r>
              <a:rPr lang="en-US" dirty="0"/>
              <a:t> </a:t>
            </a:r>
            <a:r>
              <a:rPr lang="en-US" dirty="0" err="1"/>
              <a:t>và</a:t>
            </a:r>
            <a:r>
              <a:rPr lang="en-US" dirty="0"/>
              <a:t> </a:t>
            </a:r>
            <a:r>
              <a:rPr lang="en-US" dirty="0" err="1"/>
              <a:t>dữ</a:t>
            </a:r>
            <a:r>
              <a:rPr lang="en-US" dirty="0"/>
              <a:t> </a:t>
            </a:r>
            <a:r>
              <a:rPr lang="en-US" dirty="0" err="1"/>
              <a:t>liệu</a:t>
            </a:r>
            <a:r>
              <a:rPr lang="en-US" dirty="0"/>
              <a:t> Cityscapes </a:t>
            </a:r>
            <a:r>
              <a:rPr lang="en-US" dirty="0" err="1"/>
              <a:t>không</a:t>
            </a:r>
            <a:r>
              <a:rPr lang="en-US" dirty="0"/>
              <a:t> </a:t>
            </a:r>
            <a:r>
              <a:rPr lang="en-US" dirty="0" err="1"/>
              <a:t>nhãn</a:t>
            </a:r>
            <a:endParaRPr lang="en-US" dirty="0"/>
          </a:p>
          <a:p>
            <a:r>
              <a:rPr lang="en-US" dirty="0"/>
              <a:t>- </a:t>
            </a:r>
            <a:r>
              <a:rPr lang="en-US" dirty="0" err="1"/>
              <a:t>Giai</a:t>
            </a:r>
            <a:r>
              <a:rPr lang="en-US" dirty="0"/>
              <a:t> </a:t>
            </a:r>
            <a:r>
              <a:rPr lang="en-US" dirty="0" err="1"/>
              <a:t>đoạn</a:t>
            </a:r>
            <a:r>
              <a:rPr lang="en-US" dirty="0"/>
              <a:t> 3: </a:t>
            </a:r>
            <a:r>
              <a:rPr lang="en-US" dirty="0" err="1"/>
              <a:t>Dùng</a:t>
            </a:r>
            <a:r>
              <a:rPr lang="en-US" dirty="0"/>
              <a:t> </a:t>
            </a:r>
            <a:r>
              <a:rPr lang="en-US" dirty="0" err="1"/>
              <a:t>mô</a:t>
            </a:r>
            <a:r>
              <a:rPr lang="en-US" dirty="0"/>
              <a:t> </a:t>
            </a:r>
            <a:r>
              <a:rPr lang="en-US" dirty="0" err="1"/>
              <a:t>hình</a:t>
            </a:r>
            <a:r>
              <a:rPr lang="en-US" dirty="0"/>
              <a:t> </a:t>
            </a:r>
            <a:r>
              <a:rPr lang="en-US" dirty="0" err="1"/>
              <a:t>thu</a:t>
            </a:r>
            <a:r>
              <a:rPr lang="en-US" dirty="0"/>
              <a:t> </a:t>
            </a:r>
            <a:r>
              <a:rPr lang="en-US" dirty="0" err="1"/>
              <a:t>được</a:t>
            </a:r>
            <a:r>
              <a:rPr lang="en-US" dirty="0"/>
              <a:t> </a:t>
            </a:r>
            <a:r>
              <a:rPr lang="en-US" dirty="0" err="1"/>
              <a:t>ở</a:t>
            </a:r>
            <a:r>
              <a:rPr lang="en-US" dirty="0"/>
              <a:t> </a:t>
            </a:r>
            <a:r>
              <a:rPr lang="en-US" dirty="0" err="1"/>
              <a:t>giai</a:t>
            </a:r>
            <a:r>
              <a:rPr lang="en-US" dirty="0"/>
              <a:t> </a:t>
            </a:r>
            <a:r>
              <a:rPr lang="en-US" dirty="0" err="1"/>
              <a:t>đoạn</a:t>
            </a:r>
            <a:r>
              <a:rPr lang="en-US" dirty="0"/>
              <a:t> 2, </a:t>
            </a:r>
            <a:r>
              <a:rPr lang="en-US" dirty="0" err="1"/>
              <a:t>sinh</a:t>
            </a:r>
            <a:r>
              <a:rPr lang="en-US" dirty="0"/>
              <a:t> </a:t>
            </a:r>
            <a:r>
              <a:rPr lang="en-US" dirty="0" err="1"/>
              <a:t>giả</a:t>
            </a:r>
            <a:r>
              <a:rPr lang="en-US" dirty="0"/>
              <a:t> </a:t>
            </a:r>
            <a:r>
              <a:rPr lang="en-US" dirty="0" err="1"/>
              <a:t>nhãn</a:t>
            </a:r>
            <a:r>
              <a:rPr lang="en-US" dirty="0"/>
              <a:t> </a:t>
            </a:r>
            <a:r>
              <a:rPr lang="en-US" dirty="0" err="1"/>
              <a:t>cho</a:t>
            </a:r>
            <a:r>
              <a:rPr lang="en-US" dirty="0"/>
              <a:t> </a:t>
            </a:r>
            <a:r>
              <a:rPr lang="en-US" dirty="0" err="1"/>
              <a:t>dữ</a:t>
            </a:r>
            <a:r>
              <a:rPr lang="en-US" dirty="0"/>
              <a:t> </a:t>
            </a:r>
            <a:r>
              <a:rPr lang="en-US" dirty="0" err="1"/>
              <a:t>liệu</a:t>
            </a:r>
            <a:r>
              <a:rPr lang="en-US" dirty="0"/>
              <a:t> Cityscapes. </a:t>
            </a:r>
            <a:r>
              <a:rPr lang="en-US" dirty="0" err="1"/>
              <a:t>Rồi</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với</a:t>
            </a:r>
            <a:r>
              <a:rPr lang="en-US" dirty="0"/>
              <a:t> </a:t>
            </a:r>
            <a:r>
              <a:rPr lang="en-US" dirty="0" err="1"/>
              <a:t>giả</a:t>
            </a:r>
            <a:r>
              <a:rPr lang="en-US" dirty="0"/>
              <a:t> </a:t>
            </a:r>
            <a:r>
              <a:rPr lang="en-US" dirty="0" err="1"/>
              <a:t>nhãn</a:t>
            </a:r>
            <a:r>
              <a:rPr lang="en-US" dirty="0"/>
              <a:t> </a:t>
            </a:r>
            <a:r>
              <a:rPr lang="en-US" dirty="0" err="1"/>
              <a:t>thu</a:t>
            </a:r>
            <a:r>
              <a:rPr lang="en-US" dirty="0"/>
              <a:t> </a:t>
            </a:r>
            <a:r>
              <a:rPr lang="en-US" dirty="0" err="1"/>
              <a:t>được</a:t>
            </a:r>
            <a:r>
              <a:rPr lang="en-US" dirty="0"/>
              <a:t>. </a:t>
            </a:r>
            <a:r>
              <a:rPr lang="en-US" dirty="0" err="1"/>
              <a:t>Câu</a:t>
            </a:r>
            <a:r>
              <a:rPr lang="en-US" dirty="0"/>
              <a:t> </a:t>
            </a:r>
            <a:r>
              <a:rPr lang="en-US" dirty="0" err="1"/>
              <a:t>trúc</a:t>
            </a:r>
            <a:r>
              <a:rPr lang="en-US" dirty="0"/>
              <a:t> </a:t>
            </a:r>
            <a:r>
              <a:rPr lang="en-US" dirty="0" err="1"/>
              <a:t>và</a:t>
            </a:r>
            <a:r>
              <a:rPr lang="en-US" dirty="0"/>
              <a:t> </a:t>
            </a:r>
            <a:r>
              <a:rPr lang="en-US" dirty="0" err="1"/>
              <a:t>tham</a:t>
            </a:r>
            <a:r>
              <a:rPr lang="en-US" dirty="0"/>
              <a:t> </a:t>
            </a:r>
            <a:r>
              <a:rPr lang="en-US" dirty="0" err="1"/>
              <a:t>số</a:t>
            </a:r>
            <a:r>
              <a:rPr lang="en-US" dirty="0"/>
              <a:t> </a:t>
            </a:r>
            <a:r>
              <a:rPr lang="en-US" dirty="0" err="1"/>
              <a:t>mô</a:t>
            </a:r>
            <a:r>
              <a:rPr lang="en-US" dirty="0"/>
              <a:t> </a:t>
            </a:r>
            <a:r>
              <a:rPr lang="en-US" dirty="0" err="1"/>
              <a:t>hình</a:t>
            </a:r>
            <a:r>
              <a:rPr lang="en-US" dirty="0"/>
              <a:t> </a:t>
            </a:r>
            <a:r>
              <a:rPr lang="en-US" dirty="0" err="1"/>
              <a:t>không</a:t>
            </a:r>
            <a:r>
              <a:rPr lang="en-US" dirty="0"/>
              <a:t> </a:t>
            </a:r>
            <a:r>
              <a:rPr lang="en-US" dirty="0" err="1"/>
              <a:t>khác</a:t>
            </a:r>
            <a:r>
              <a:rPr lang="en-US" dirty="0"/>
              <a:t> </a:t>
            </a:r>
            <a:r>
              <a:rPr lang="en-US" dirty="0" err="1"/>
              <a:t>gì</a:t>
            </a:r>
            <a:r>
              <a:rPr lang="en-US" dirty="0"/>
              <a:t> </a:t>
            </a:r>
            <a:r>
              <a:rPr lang="en-US" dirty="0" err="1"/>
              <a:t>giai</a:t>
            </a:r>
            <a:r>
              <a:rPr lang="en-US" dirty="0"/>
              <a:t> </a:t>
            </a:r>
            <a:r>
              <a:rPr lang="en-US" dirty="0" err="1"/>
              <a:t>đoạn</a:t>
            </a:r>
            <a:r>
              <a:rPr lang="en-US" dirty="0"/>
              <a:t> 1 </a:t>
            </a:r>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13</a:t>
            </a:fld>
            <a:endParaRPr lang="en-US" altLang="en-US"/>
          </a:p>
        </p:txBody>
      </p:sp>
    </p:spTree>
    <p:extLst>
      <p:ext uri="{BB962C8B-B14F-4D97-AF65-F5344CB8AC3E}">
        <p14:creationId xmlns:p14="http://schemas.microsoft.com/office/powerpoint/2010/main" val="3267467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Atrous Spatial Pyramid Pooling [4] hay ASPP là một loại tích chập để phân vùng mạnh mẽ các đối tượng ở nhiều kích thước bằng các bộ lọc ở nhiều tỷ lệ lấy mẫu và trường xem hiệu quả khác nhau. Ưu điểm của ASPP là không làm giảm chiều của bản đồ đặc trưng quá sâu nhưng vẫn giữ số lượng tham số và chi phí tính toán tương đương mạng nơ-ron tích chập. </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Dữ liệu đầu vào (đầu ra của bộ trích xuất đặc trưng) sẽ được đưa qua đồng thời 4 mạng nơ-ron tích chập với bộ lọc 3x3 và các tham số khác như padding và dilation. </a:t>
            </a: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Kết quả được tổng hợp bằng cách cộng các kết quả từ cả 4 mạng lại với nhau </a:t>
            </a: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dirty="0"/>
              <a:t>Ta sử dụng hàm mất mát như trên hình </a:t>
            </a:r>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14</a:t>
            </a:fld>
            <a:endParaRPr lang="en-US" altLang="en-US"/>
          </a:p>
        </p:txBody>
      </p:sp>
    </p:spTree>
    <p:extLst>
      <p:ext uri="{BB962C8B-B14F-4D97-AF65-F5344CB8AC3E}">
        <p14:creationId xmlns:p14="http://schemas.microsoft.com/office/powerpoint/2010/main" val="1346718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GALD được xây dựng như một biến thể của mạng Unet. Ảnh đường phố đầu tiên sẽ được đưa qua các mô hình cơ sở để trích xuất đặc trưng và thu được các thông tin bậc cao. Qua mỗi lớp gồm một tập các khối convolution và pooling, độ phân giải của ảnh sẽ bị giảm một nửa tuy nhiên số kênh sẽ tăng lên gấp đôi do đó đặc trưng sẽ bớt đi thông tin về không gian (góc, cạnh,... ) thay vào đó là thông tin về ngữ nghĩa. Đặc trưng ở lớp cuối cùng sẽ được đi qua lớp global context encoder(GCE) để lấy được thông tin ngữ cảnh và sau đó phân phối lại các đối tượng cụ thể bằng local distribution(LD) </a:t>
            </a: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Cuối cùng, mô hình sử dụng một lớp Aggregator(AGG) để kết hợp các thông tin bậc cao, bậc thấp và toàn cục để đưa dần ảnh về độ phân giải ban đầu để đưa qua lớp phân loại. </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Hàm mất mát cũng được sủ dụng như mô hình trước </a:t>
            </a:r>
            <a:endParaRPr lang="vi-VN"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15</a:t>
            </a:fld>
            <a:endParaRPr lang="en-US" altLang="en-US"/>
          </a:p>
        </p:txBody>
      </p:sp>
    </p:spTree>
    <p:extLst>
      <p:ext uri="{BB962C8B-B14F-4D97-AF65-F5344CB8AC3E}">
        <p14:creationId xmlns:p14="http://schemas.microsoft.com/office/powerpoint/2010/main" val="2476923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Để huấn luyện cạnh tranh mà không dùng nhãn thật của Cityscapes. Ta phải gán nhãn giả cho ảnh nhờ vào mô hình ở giai đoạn 1. Có 3 cách gán nhãn giả</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 </a:t>
            </a:r>
            <a:r>
              <a:rPr lang="en-US" dirty="0" err="1"/>
              <a:t>Nhãn</a:t>
            </a:r>
            <a:r>
              <a:rPr lang="en-US" dirty="0"/>
              <a:t> </a:t>
            </a:r>
            <a:r>
              <a:rPr lang="en-US" dirty="0" err="1"/>
              <a:t>nhị</a:t>
            </a:r>
            <a:r>
              <a:rPr lang="en-US" dirty="0"/>
              <a:t> </a:t>
            </a:r>
            <a:r>
              <a:rPr lang="en-US" dirty="0" err="1"/>
              <a:t>phân</a:t>
            </a:r>
            <a:r>
              <a:rPr lang="en-US" dirty="0"/>
              <a:t> </a:t>
            </a:r>
            <a:r>
              <a:rPr lang="en-US" dirty="0" err="1"/>
              <a:t>chỉ</a:t>
            </a:r>
            <a:r>
              <a:rPr lang="en-US" dirty="0"/>
              <a:t> </a:t>
            </a:r>
            <a:r>
              <a:rPr lang="en-US" dirty="0" err="1"/>
              <a:t>phân</a:t>
            </a:r>
            <a:r>
              <a:rPr lang="en-US" dirty="0"/>
              <a:t> </a:t>
            </a:r>
            <a:r>
              <a:rPr lang="en-US" dirty="0" err="1"/>
              <a:t>biệt</a:t>
            </a:r>
            <a:r>
              <a:rPr lang="en-US" dirty="0"/>
              <a:t> </a:t>
            </a:r>
            <a:r>
              <a:rPr lang="en-US" dirty="0" err="1"/>
              <a:t>ảnh</a:t>
            </a:r>
            <a:r>
              <a:rPr lang="en-US" dirty="0"/>
              <a:t> </a:t>
            </a:r>
            <a:r>
              <a:rPr lang="en-US" dirty="0" err="1"/>
              <a:t>nào</a:t>
            </a:r>
            <a:r>
              <a:rPr lang="en-US" dirty="0"/>
              <a:t> </a:t>
            </a:r>
            <a:r>
              <a:rPr lang="en-US" dirty="0" err="1"/>
              <a:t>thuộc</a:t>
            </a:r>
            <a:r>
              <a:rPr lang="en-US" dirty="0"/>
              <a:t> </a:t>
            </a:r>
            <a:r>
              <a:rPr lang="en-US" dirty="0" err="1"/>
              <a:t>miền</a:t>
            </a:r>
            <a:r>
              <a:rPr lang="en-US" dirty="0"/>
              <a:t> </a:t>
            </a:r>
            <a:r>
              <a:rPr lang="en-US" dirty="0" err="1"/>
              <a:t>nào</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 </a:t>
            </a:r>
            <a:r>
              <a:rPr lang="en-US" dirty="0" err="1"/>
              <a:t>Nhãn</a:t>
            </a:r>
            <a:r>
              <a:rPr lang="en-US" dirty="0"/>
              <a:t> </a:t>
            </a:r>
            <a:r>
              <a:rPr lang="en-US" dirty="0" err="1"/>
              <a:t>cứng</a:t>
            </a:r>
            <a:r>
              <a:rPr lang="en-US" dirty="0"/>
              <a:t> 0 1 </a:t>
            </a:r>
            <a:r>
              <a:rPr lang="en-US" dirty="0" err="1"/>
              <a:t>phân</a:t>
            </a:r>
            <a:r>
              <a:rPr lang="en-US" dirty="0"/>
              <a:t> </a:t>
            </a:r>
            <a:r>
              <a:rPr lang="en-US" dirty="0" err="1"/>
              <a:t>biệt</a:t>
            </a:r>
            <a:r>
              <a:rPr lang="en-US" dirty="0"/>
              <a:t> </a:t>
            </a:r>
            <a:r>
              <a:rPr lang="en-US" dirty="0" err="1"/>
              <a:t>ảnh</a:t>
            </a:r>
            <a:r>
              <a:rPr lang="en-US" dirty="0"/>
              <a:t> </a:t>
            </a:r>
            <a:r>
              <a:rPr lang="en-US" dirty="0" err="1"/>
              <a:t>thuộc</a:t>
            </a:r>
            <a:r>
              <a:rPr lang="en-US" dirty="0"/>
              <a:t> </a:t>
            </a:r>
            <a:r>
              <a:rPr lang="en-US" dirty="0" err="1"/>
              <a:t>miền</a:t>
            </a:r>
            <a:r>
              <a:rPr lang="en-US" dirty="0"/>
              <a:t> </a:t>
            </a:r>
            <a:r>
              <a:rPr lang="en-US" dirty="0" err="1"/>
              <a:t>nào</a:t>
            </a:r>
            <a:r>
              <a:rPr lang="en-US" dirty="0"/>
              <a:t> </a:t>
            </a:r>
            <a:r>
              <a:rPr lang="en-US" dirty="0" err="1"/>
              <a:t>và</a:t>
            </a:r>
            <a:r>
              <a:rPr lang="en-US" dirty="0"/>
              <a:t> </a:t>
            </a:r>
            <a:r>
              <a:rPr lang="en-US" dirty="0" err="1"/>
              <a:t>điểm</a:t>
            </a:r>
            <a:r>
              <a:rPr lang="en-US" dirty="0"/>
              <a:t> </a:t>
            </a:r>
            <a:r>
              <a:rPr lang="en-US" dirty="0" err="1"/>
              <a:t>ảnh</a:t>
            </a:r>
            <a:r>
              <a:rPr lang="en-US" dirty="0"/>
              <a:t> </a:t>
            </a:r>
            <a:r>
              <a:rPr lang="en-US" dirty="0" err="1"/>
              <a:t>thuộc</a:t>
            </a:r>
            <a:r>
              <a:rPr lang="en-US" dirty="0"/>
              <a:t> </a:t>
            </a:r>
            <a:r>
              <a:rPr lang="en-US" dirty="0" err="1"/>
              <a:t>lớp</a:t>
            </a:r>
            <a:r>
              <a:rPr lang="en-US" dirty="0"/>
              <a:t> </a:t>
            </a:r>
            <a:r>
              <a:rPr lang="en-US" dirty="0" err="1"/>
              <a:t>nào</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 </a:t>
            </a:r>
            <a:r>
              <a:rPr lang="en-US" dirty="0" err="1"/>
              <a:t>Nhãn</a:t>
            </a:r>
            <a:r>
              <a:rPr lang="en-US" dirty="0"/>
              <a:t> </a:t>
            </a:r>
            <a:r>
              <a:rPr lang="en-US" dirty="0" err="1"/>
              <a:t>mềm</a:t>
            </a:r>
            <a:r>
              <a:rPr lang="en-US" dirty="0"/>
              <a:t> </a:t>
            </a:r>
            <a:r>
              <a:rPr lang="en-US" dirty="0" err="1"/>
              <a:t>gán</a:t>
            </a:r>
            <a:r>
              <a:rPr lang="en-US" dirty="0"/>
              <a:t> </a:t>
            </a:r>
            <a:r>
              <a:rPr lang="en-US" dirty="0" err="1"/>
              <a:t>nhãn</a:t>
            </a:r>
            <a:r>
              <a:rPr lang="en-US" dirty="0"/>
              <a:t> </a:t>
            </a:r>
            <a:r>
              <a:rPr lang="en-US" dirty="0" err="1"/>
              <a:t>cho</a:t>
            </a:r>
            <a:r>
              <a:rPr lang="en-US" dirty="0"/>
              <a:t> </a:t>
            </a:r>
            <a:r>
              <a:rPr lang="en-US" dirty="0" err="1"/>
              <a:t>điểm</a:t>
            </a:r>
            <a:r>
              <a:rPr lang="en-US" dirty="0"/>
              <a:t> </a:t>
            </a:r>
            <a:r>
              <a:rPr lang="en-US" dirty="0" err="1"/>
              <a:t>ảnh</a:t>
            </a:r>
            <a:r>
              <a:rPr lang="en-US" dirty="0"/>
              <a:t> </a:t>
            </a:r>
            <a:r>
              <a:rPr lang="en-US" dirty="0" err="1"/>
              <a:t>theo</a:t>
            </a:r>
            <a:r>
              <a:rPr lang="en-US" dirty="0"/>
              <a:t> </a:t>
            </a:r>
            <a:r>
              <a:rPr lang="en-US" dirty="0" err="1"/>
              <a:t>độ</a:t>
            </a:r>
            <a:r>
              <a:rPr lang="en-US" dirty="0"/>
              <a:t> tin </a:t>
            </a:r>
            <a:r>
              <a:rPr lang="en-US" dirty="0" err="1"/>
              <a:t>cậy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Đồ án sử dụng cách 3</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Hàm mất mát cạnh tranh Ladv được dùng nhằm đánh lừa bộ phân biệt.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Hàm mất mát LD được dùng để huấn luyện cho bộ phân biệt nhận ra được điểm ảnh thuộc lớp nào và ảnh thuộc miền nào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16</a:t>
            </a:fld>
            <a:endParaRPr lang="en-US" altLang="en-US"/>
          </a:p>
        </p:txBody>
      </p:sp>
    </p:spTree>
    <p:extLst>
      <p:ext uri="{BB962C8B-B14F-4D97-AF65-F5344CB8AC3E}">
        <p14:creationId xmlns:p14="http://schemas.microsoft.com/office/powerpoint/2010/main" val="3312182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err="1"/>
              <a:t>Bộ</a:t>
            </a:r>
            <a:r>
              <a:rPr lang="en-US" b="1" dirty="0"/>
              <a:t> </a:t>
            </a:r>
            <a:r>
              <a:rPr lang="en-US" b="1" dirty="0" err="1"/>
              <a:t>phân</a:t>
            </a:r>
            <a:r>
              <a:rPr lang="en-US" b="1" dirty="0"/>
              <a:t> </a:t>
            </a:r>
            <a:r>
              <a:rPr lang="en-US" b="1" dirty="0" err="1"/>
              <a:t>biệt</a:t>
            </a:r>
            <a:r>
              <a:rPr lang="en-US" b="1" dirty="0"/>
              <a:t> </a:t>
            </a:r>
            <a:r>
              <a:rPr lang="en-US" dirty="0" err="1"/>
              <a:t>có</a:t>
            </a:r>
            <a:r>
              <a:rPr lang="en-US" dirty="0"/>
              <a:t> </a:t>
            </a:r>
            <a:r>
              <a:rPr lang="en-US" dirty="0" err="1"/>
              <a:t>tác</a:t>
            </a:r>
            <a:r>
              <a:rPr lang="en-US" dirty="0"/>
              <a:t> </a:t>
            </a:r>
            <a:r>
              <a:rPr lang="en-US" dirty="0" err="1"/>
              <a:t>dụng</a:t>
            </a:r>
            <a:r>
              <a:rPr lang="en-US" dirty="0"/>
              <a:t> </a:t>
            </a:r>
            <a:r>
              <a:rPr lang="en-US" dirty="0" err="1"/>
              <a:t>giúp</a:t>
            </a:r>
            <a:r>
              <a:rPr lang="en-US" dirty="0"/>
              <a:t> </a:t>
            </a:r>
            <a:r>
              <a:rPr lang="en-US" b="1" dirty="0" err="1"/>
              <a:t>bộ</a:t>
            </a:r>
            <a:r>
              <a:rPr lang="en-US" b="1" dirty="0"/>
              <a:t> </a:t>
            </a:r>
            <a:r>
              <a:rPr lang="en-US" b="1" dirty="0" err="1"/>
              <a:t>mã</a:t>
            </a:r>
            <a:r>
              <a:rPr lang="en-US" b="1" dirty="0"/>
              <a:t> </a:t>
            </a:r>
            <a:r>
              <a:rPr lang="en-US" b="1" dirty="0" err="1"/>
              <a:t>hoá</a:t>
            </a:r>
            <a:r>
              <a:rPr lang="en-US" dirty="0"/>
              <a:t> </a:t>
            </a:r>
            <a:r>
              <a:rPr lang="en-US" dirty="0" err="1"/>
              <a:t>căn</a:t>
            </a:r>
            <a:r>
              <a:rPr lang="en-US" dirty="0"/>
              <a:t> </a:t>
            </a:r>
            <a:r>
              <a:rPr lang="en-US" dirty="0" err="1"/>
              <a:t>chỉnh</a:t>
            </a:r>
            <a:r>
              <a:rPr lang="en-US" dirty="0"/>
              <a:t> </a:t>
            </a:r>
            <a:r>
              <a:rPr lang="en-US" dirty="0" err="1"/>
              <a:t>các</a:t>
            </a:r>
            <a:r>
              <a:rPr lang="en-US" dirty="0"/>
              <a:t> </a:t>
            </a:r>
            <a:r>
              <a:rPr lang="en-US" dirty="0" err="1"/>
              <a:t>đặc</a:t>
            </a:r>
            <a:r>
              <a:rPr lang="en-US" dirty="0"/>
              <a:t> </a:t>
            </a:r>
            <a:r>
              <a:rPr lang="en-US" dirty="0" err="1"/>
              <a:t>trưng</a:t>
            </a:r>
            <a:r>
              <a:rPr lang="en-US" dirty="0"/>
              <a:t> </a:t>
            </a:r>
            <a:r>
              <a:rPr lang="en-US" dirty="0" err="1"/>
              <a:t>của</a:t>
            </a:r>
            <a:r>
              <a:rPr lang="en-US" dirty="0"/>
              <a:t> 2 </a:t>
            </a:r>
            <a:r>
              <a:rPr lang="en-US" dirty="0" err="1"/>
              <a:t>miền</a:t>
            </a:r>
            <a:r>
              <a:rPr lang="en-US" dirty="0"/>
              <a:t> </a:t>
            </a:r>
            <a:r>
              <a:rPr lang="en-US" dirty="0" err="1"/>
              <a:t>ảnh</a:t>
            </a:r>
            <a:r>
              <a:rPr lang="en-US" dirty="0"/>
              <a:t> </a:t>
            </a:r>
            <a:r>
              <a:rPr lang="en-US" dirty="0" err="1"/>
              <a:t>nhằm</a:t>
            </a:r>
            <a:r>
              <a:rPr lang="en-US" dirty="0"/>
              <a:t> </a:t>
            </a:r>
            <a:r>
              <a:rPr lang="en-US" dirty="0" err="1"/>
              <a:t>tìm</a:t>
            </a:r>
            <a:r>
              <a:rPr lang="en-US" dirty="0"/>
              <a:t> ra </a:t>
            </a:r>
            <a:r>
              <a:rPr lang="en-US" dirty="0" err="1"/>
              <a:t>những</a:t>
            </a:r>
            <a:r>
              <a:rPr lang="en-US" dirty="0"/>
              <a:t> </a:t>
            </a:r>
            <a:r>
              <a:rPr lang="en-US" dirty="0" err="1"/>
              <a:t>điểm</a:t>
            </a:r>
            <a:r>
              <a:rPr lang="en-US" dirty="0"/>
              <a:t> </a:t>
            </a:r>
            <a:r>
              <a:rPr lang="en-US" dirty="0" err="1"/>
              <a:t>chung</a:t>
            </a:r>
            <a:r>
              <a:rPr lang="en-US" dirty="0"/>
              <a:t> </a:t>
            </a:r>
            <a:r>
              <a:rPr lang="en-US" dirty="0" err="1"/>
              <a:t>nhất</a:t>
            </a:r>
            <a:r>
              <a:rPr lang="en-US" dirty="0"/>
              <a:t> </a:t>
            </a:r>
            <a:r>
              <a:rPr lang="en-US" dirty="0" err="1"/>
              <a:t>giữa</a:t>
            </a:r>
            <a:r>
              <a:rPr lang="en-US" dirty="0"/>
              <a:t> 2 </a:t>
            </a:r>
            <a:r>
              <a:rPr lang="en-US" dirty="0" err="1"/>
              <a:t>miền</a:t>
            </a:r>
            <a:endParaRPr lang="vi-VN"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Trong quá trình huấn luyện, bộ phân biệt không chỉ có nhiệm vụ phân biệt xem ảnh nào thuộc miền nào, mà còn có vai trò học các cấu trúc lớp của mô hình, hay nói các khác là phân biệt ảnh đầu vào đến mức lớp, xem ảnh nào thuộc miền nào và điểm ảnh thuộc lớp nào. </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Để làm được điều đó, đồ án sử dụng mô hình bộ phân biệt như trong bảng. Trong đó, tầng cuối cùng có đầu ra 2K kênh để phân biệt điểm ảnh nào thuộc lớp nào và ảnh nào thuộc miền nào. </a:t>
            </a:r>
            <a:endParaRPr lang="vi-VN"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17</a:t>
            </a:fld>
            <a:endParaRPr lang="en-US" altLang="en-US"/>
          </a:p>
        </p:txBody>
      </p:sp>
    </p:spTree>
    <p:extLst>
      <p:ext uri="{BB962C8B-B14F-4D97-AF65-F5344CB8AC3E}">
        <p14:creationId xmlns:p14="http://schemas.microsoft.com/office/powerpoint/2010/main" val="2352135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Ở</a:t>
            </a:r>
            <a:r>
              <a:rPr lang="en-US" dirty="0"/>
              <a:t> </a:t>
            </a:r>
            <a:r>
              <a:rPr lang="en-US" dirty="0" err="1"/>
              <a:t>giai</a:t>
            </a:r>
            <a:r>
              <a:rPr lang="en-US" dirty="0"/>
              <a:t> </a:t>
            </a:r>
            <a:r>
              <a:rPr lang="en-US" dirty="0" err="1"/>
              <a:t>đoạn</a:t>
            </a:r>
            <a:r>
              <a:rPr lang="en-US" dirty="0"/>
              <a:t> 3, ta </a:t>
            </a:r>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a:t>
            </a:r>
            <a:r>
              <a:rPr lang="en-US" dirty="0" err="1"/>
              <a:t>thu</a:t>
            </a:r>
            <a:r>
              <a:rPr lang="en-US" dirty="0"/>
              <a:t> </a:t>
            </a:r>
            <a:r>
              <a:rPr lang="en-US" dirty="0" err="1"/>
              <a:t>được</a:t>
            </a:r>
            <a:r>
              <a:rPr lang="en-US" dirty="0"/>
              <a:t> </a:t>
            </a:r>
            <a:r>
              <a:rPr lang="en-US" dirty="0" err="1"/>
              <a:t>ở</a:t>
            </a:r>
            <a:r>
              <a:rPr lang="en-US" dirty="0"/>
              <a:t> </a:t>
            </a:r>
            <a:r>
              <a:rPr lang="en-US" dirty="0" err="1"/>
              <a:t>giai</a:t>
            </a:r>
            <a:r>
              <a:rPr lang="en-US" dirty="0"/>
              <a:t> </a:t>
            </a:r>
            <a:r>
              <a:rPr lang="en-US" dirty="0" err="1"/>
              <a:t>đoạn</a:t>
            </a:r>
            <a:r>
              <a:rPr lang="en-US" dirty="0"/>
              <a:t> 2 </a:t>
            </a:r>
            <a:r>
              <a:rPr lang="en-US" dirty="0" err="1"/>
              <a:t>để</a:t>
            </a:r>
            <a:r>
              <a:rPr lang="en-US" dirty="0"/>
              <a:t> </a:t>
            </a:r>
            <a:r>
              <a:rPr lang="en-US" dirty="0" err="1"/>
              <a:t>sinh</a:t>
            </a:r>
            <a:r>
              <a:rPr lang="en-US" dirty="0"/>
              <a:t> </a:t>
            </a:r>
            <a:r>
              <a:rPr lang="en-US" dirty="0" err="1"/>
              <a:t>giả</a:t>
            </a:r>
            <a:r>
              <a:rPr lang="en-US" dirty="0"/>
              <a:t> </a:t>
            </a:r>
            <a:r>
              <a:rPr lang="en-US" dirty="0" err="1"/>
              <a:t>nhãn</a:t>
            </a:r>
            <a:r>
              <a:rPr lang="en-US" dirty="0"/>
              <a:t>. </a:t>
            </a:r>
          </a:p>
          <a:p>
            <a:r>
              <a:rPr lang="en-US" dirty="0"/>
              <a:t>Sau </a:t>
            </a:r>
            <a:r>
              <a:rPr lang="en-US" dirty="0" err="1"/>
              <a:t>đó</a:t>
            </a:r>
            <a:r>
              <a:rPr lang="en-US" dirty="0"/>
              <a:t>, ta dung </a:t>
            </a:r>
            <a:r>
              <a:rPr lang="en-US" dirty="0" err="1"/>
              <a:t>giả</a:t>
            </a:r>
            <a:r>
              <a:rPr lang="en-US" dirty="0"/>
              <a:t> </a:t>
            </a:r>
            <a:r>
              <a:rPr lang="en-US" dirty="0" err="1"/>
              <a:t>nhãn</a:t>
            </a:r>
            <a:r>
              <a:rPr lang="en-US" dirty="0"/>
              <a:t> </a:t>
            </a:r>
            <a:r>
              <a:rPr lang="en-US" dirty="0" err="1"/>
              <a:t>có</a:t>
            </a:r>
            <a:r>
              <a:rPr lang="en-US" dirty="0"/>
              <a:t> </a:t>
            </a:r>
            <a:r>
              <a:rPr lang="en-US" dirty="0" err="1"/>
              <a:t>được</a:t>
            </a:r>
            <a:r>
              <a:rPr lang="en-US" dirty="0"/>
              <a:t> </a:t>
            </a:r>
            <a:r>
              <a:rPr lang="en-US" dirty="0" err="1"/>
              <a:t>với</a:t>
            </a:r>
            <a:r>
              <a:rPr lang="en-US" dirty="0"/>
              <a:t> </a:t>
            </a:r>
            <a:r>
              <a:rPr lang="en-US" dirty="0" err="1"/>
              <a:t>tập</a:t>
            </a:r>
            <a:r>
              <a:rPr lang="en-US" dirty="0"/>
              <a:t> Cityscapes, </a:t>
            </a:r>
            <a:r>
              <a:rPr lang="en-US" dirty="0" err="1"/>
              <a:t>huấn</a:t>
            </a:r>
            <a:r>
              <a:rPr lang="en-US" dirty="0"/>
              <a:t> </a:t>
            </a:r>
            <a:r>
              <a:rPr lang="en-US" dirty="0" err="1"/>
              <a:t>luyện</a:t>
            </a:r>
            <a:r>
              <a:rPr lang="en-US" dirty="0"/>
              <a:t> </a:t>
            </a:r>
            <a:r>
              <a:rPr lang="en-US" dirty="0" err="1"/>
              <a:t>lại</a:t>
            </a:r>
            <a:r>
              <a:rPr lang="en-US" dirty="0"/>
              <a:t> </a:t>
            </a:r>
            <a:r>
              <a:rPr lang="en-US" dirty="0" err="1"/>
              <a:t>từ</a:t>
            </a:r>
            <a:r>
              <a:rPr lang="en-US" dirty="0"/>
              <a:t> </a:t>
            </a:r>
            <a:r>
              <a:rPr lang="en-US" dirty="0" err="1"/>
              <a:t>đầu</a:t>
            </a:r>
            <a:r>
              <a:rPr lang="en-US" dirty="0"/>
              <a:t> </a:t>
            </a:r>
            <a:r>
              <a:rPr lang="en-US" dirty="0" err="1"/>
              <a:t>mô</a:t>
            </a:r>
            <a:r>
              <a:rPr lang="en-US" dirty="0"/>
              <a:t> </a:t>
            </a:r>
            <a:r>
              <a:rPr lang="en-US" dirty="0" err="1"/>
              <a:t>hình</a:t>
            </a:r>
            <a:r>
              <a:rPr lang="en-US" dirty="0"/>
              <a:t> </a:t>
            </a:r>
            <a:r>
              <a:rPr lang="en-US" dirty="0" err="1"/>
              <a:t>với</a:t>
            </a:r>
            <a:r>
              <a:rPr lang="en-US" dirty="0"/>
              <a:t> </a:t>
            </a:r>
            <a:r>
              <a:rPr lang="en-US" dirty="0" err="1"/>
              <a:t>ảnh</a:t>
            </a:r>
            <a:r>
              <a:rPr lang="en-US" dirty="0"/>
              <a:t> </a:t>
            </a:r>
            <a:r>
              <a:rPr lang="en-US" dirty="0" err="1"/>
              <a:t>và</a:t>
            </a:r>
            <a:r>
              <a:rPr lang="en-US" dirty="0"/>
              <a:t> </a:t>
            </a:r>
            <a:r>
              <a:rPr lang="en-US" dirty="0" err="1"/>
              <a:t>giả</a:t>
            </a:r>
            <a:r>
              <a:rPr lang="en-US" dirty="0"/>
              <a:t> </a:t>
            </a:r>
            <a:r>
              <a:rPr lang="en-US" dirty="0" err="1"/>
              <a:t>nhãn</a:t>
            </a:r>
            <a:r>
              <a:rPr lang="en-US" dirty="0"/>
              <a:t> </a:t>
            </a:r>
            <a:r>
              <a:rPr lang="en-US" dirty="0" err="1"/>
              <a:t>tương</a:t>
            </a:r>
            <a:r>
              <a:rPr lang="en-US" dirty="0"/>
              <a:t> </a:t>
            </a:r>
            <a:r>
              <a:rPr lang="en-US" dirty="0" err="1"/>
              <a:t>ứng</a:t>
            </a:r>
            <a:r>
              <a:rPr lang="en-US" dirty="0"/>
              <a:t> </a:t>
            </a:r>
          </a:p>
          <a:p>
            <a:r>
              <a:rPr lang="en-US" dirty="0" err="1"/>
              <a:t>Cấu</a:t>
            </a:r>
            <a:r>
              <a:rPr lang="en-US" dirty="0"/>
              <a:t> </a:t>
            </a:r>
            <a:r>
              <a:rPr lang="en-US" dirty="0" err="1"/>
              <a:t>hình</a:t>
            </a:r>
            <a:r>
              <a:rPr lang="en-US" dirty="0"/>
              <a:t> </a:t>
            </a:r>
            <a:r>
              <a:rPr lang="en-US" dirty="0" err="1"/>
              <a:t>tham</a:t>
            </a:r>
            <a:r>
              <a:rPr lang="en-US" dirty="0"/>
              <a:t> </a:t>
            </a:r>
            <a:r>
              <a:rPr lang="en-US" dirty="0" err="1"/>
              <a:t>số</a:t>
            </a:r>
            <a:r>
              <a:rPr lang="en-US" dirty="0"/>
              <a:t> </a:t>
            </a:r>
            <a:r>
              <a:rPr lang="en-US" dirty="0" err="1"/>
              <a:t>và</a:t>
            </a:r>
            <a:r>
              <a:rPr lang="en-US" dirty="0"/>
              <a:t> </a:t>
            </a:r>
            <a:r>
              <a:rPr lang="en-US" dirty="0" err="1"/>
              <a:t>mô</a:t>
            </a:r>
            <a:r>
              <a:rPr lang="en-US" dirty="0"/>
              <a:t> </a:t>
            </a:r>
            <a:r>
              <a:rPr lang="en-US" dirty="0" err="1"/>
              <a:t>hình</a:t>
            </a:r>
            <a:r>
              <a:rPr lang="en-US" dirty="0"/>
              <a:t> </a:t>
            </a:r>
            <a:r>
              <a:rPr lang="en-US" dirty="0" err="1"/>
              <a:t>không</a:t>
            </a:r>
            <a:r>
              <a:rPr lang="en-US" dirty="0"/>
              <a:t> </a:t>
            </a:r>
            <a:r>
              <a:rPr lang="en-US" dirty="0" err="1"/>
              <a:t>khác</a:t>
            </a:r>
            <a:r>
              <a:rPr lang="en-US" dirty="0"/>
              <a:t> </a:t>
            </a:r>
            <a:r>
              <a:rPr lang="en-US" dirty="0" err="1"/>
              <a:t>gì</a:t>
            </a:r>
            <a:r>
              <a:rPr lang="en-US" dirty="0"/>
              <a:t> </a:t>
            </a:r>
            <a:r>
              <a:rPr lang="en-US" dirty="0" err="1"/>
              <a:t>giai</a:t>
            </a:r>
            <a:r>
              <a:rPr lang="en-US" dirty="0"/>
              <a:t> </a:t>
            </a:r>
            <a:r>
              <a:rPr lang="en-US" dirty="0" err="1"/>
              <a:t>đoạn</a:t>
            </a:r>
            <a:r>
              <a:rPr lang="en-US" dirty="0"/>
              <a:t> 1. </a:t>
            </a:r>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18</a:t>
            </a:fld>
            <a:endParaRPr lang="en-US" altLang="en-US"/>
          </a:p>
        </p:txBody>
      </p:sp>
    </p:spTree>
    <p:extLst>
      <p:ext uri="{BB962C8B-B14F-4D97-AF65-F5344CB8AC3E}">
        <p14:creationId xmlns:p14="http://schemas.microsoft.com/office/powerpoint/2010/main" val="3948739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dirty="0"/>
              <a:t> </a:t>
            </a:r>
            <a:r>
              <a:rPr lang="en-US" dirty="0" err="1"/>
              <a:t>theo</a:t>
            </a:r>
            <a:r>
              <a:rPr lang="en-US" dirty="0"/>
              <a:t> </a:t>
            </a:r>
            <a:r>
              <a:rPr lang="en-US" dirty="0" err="1"/>
              <a:t>em</a:t>
            </a:r>
            <a:r>
              <a:rPr lang="en-US" dirty="0"/>
              <a:t> </a:t>
            </a:r>
            <a:r>
              <a:rPr lang="en-US" dirty="0" err="1"/>
              <a:t>xin</a:t>
            </a:r>
            <a:r>
              <a:rPr lang="en-US" dirty="0"/>
              <a:t> </a:t>
            </a:r>
            <a:r>
              <a:rPr lang="en-US" dirty="0" err="1"/>
              <a:t>trình</a:t>
            </a:r>
            <a:r>
              <a:rPr lang="en-US" dirty="0"/>
              <a:t> </a:t>
            </a:r>
            <a:r>
              <a:rPr lang="en-US" dirty="0" err="1"/>
              <a:t>bày</a:t>
            </a:r>
            <a:r>
              <a:rPr lang="en-US" dirty="0"/>
              <a:t> </a:t>
            </a:r>
            <a:r>
              <a:rPr lang="en-US" dirty="0" err="1"/>
              <a:t>phần</a:t>
            </a:r>
            <a:r>
              <a:rPr lang="en-US" dirty="0"/>
              <a:t> </a:t>
            </a:r>
            <a:r>
              <a:rPr lang="en-US" dirty="0" err="1"/>
              <a:t>thử</a:t>
            </a:r>
            <a:r>
              <a:rPr lang="en-US" dirty="0"/>
              <a:t> </a:t>
            </a:r>
            <a:r>
              <a:rPr lang="en-US" dirty="0" err="1"/>
              <a:t>nghiệm</a:t>
            </a:r>
            <a:r>
              <a:rPr lang="en-US" dirty="0"/>
              <a:t> </a:t>
            </a:r>
            <a:r>
              <a:rPr lang="en-US" dirty="0" err="1"/>
              <a:t>và</a:t>
            </a:r>
            <a:r>
              <a:rPr lang="en-US" dirty="0"/>
              <a:t> </a:t>
            </a:r>
            <a:r>
              <a:rPr lang="en-US" dirty="0" err="1"/>
              <a:t>đánh</a:t>
            </a:r>
            <a:r>
              <a:rPr lang="en-US" dirty="0"/>
              <a:t> </a:t>
            </a:r>
            <a:r>
              <a:rPr lang="en-US" dirty="0" err="1"/>
              <a:t>giá</a:t>
            </a:r>
            <a:r>
              <a:rPr lang="en-US" dirty="0"/>
              <a:t> </a:t>
            </a:r>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19</a:t>
            </a:fld>
            <a:endParaRPr lang="en-US" altLang="en-US"/>
          </a:p>
        </p:txBody>
      </p:sp>
    </p:spTree>
    <p:extLst>
      <p:ext uri="{BB962C8B-B14F-4D97-AF65-F5344CB8AC3E}">
        <p14:creationId xmlns:p14="http://schemas.microsoft.com/office/powerpoint/2010/main" val="2937907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Có</a:t>
            </a:r>
            <a:r>
              <a:rPr lang="en-US" dirty="0"/>
              <a:t> 2 </a:t>
            </a:r>
            <a:r>
              <a:rPr lang="en-US" dirty="0" err="1"/>
              <a:t>bộ</a:t>
            </a:r>
            <a:r>
              <a:rPr lang="en-US" dirty="0"/>
              <a:t> </a:t>
            </a:r>
            <a:r>
              <a:rPr lang="en-US" dirty="0" err="1"/>
              <a:t>dữ</a:t>
            </a:r>
            <a:r>
              <a:rPr lang="en-US" dirty="0"/>
              <a:t> </a:t>
            </a:r>
            <a:r>
              <a:rPr lang="en-US" dirty="0" err="1"/>
              <a:t>liệu</a:t>
            </a:r>
            <a:r>
              <a:rPr lang="en-US" dirty="0"/>
              <a:t> </a:t>
            </a:r>
            <a:r>
              <a:rPr lang="en-US" dirty="0" err="1"/>
              <a:t>chính</a:t>
            </a:r>
            <a:r>
              <a:rPr lang="en-US" dirty="0"/>
              <a:t> </a:t>
            </a:r>
            <a:r>
              <a:rPr lang="en-US" dirty="0" err="1"/>
              <a:t>là</a:t>
            </a:r>
            <a:r>
              <a:rPr lang="en-US" dirty="0"/>
              <a:t> </a:t>
            </a:r>
          </a:p>
          <a:p>
            <a:r>
              <a:rPr lang="en-US" dirty="0" err="1"/>
              <a:t>bộ</a:t>
            </a:r>
            <a:r>
              <a:rPr lang="en-US" dirty="0"/>
              <a:t> </a:t>
            </a:r>
            <a:r>
              <a:rPr lang="en-US" dirty="0" err="1"/>
              <a:t>dữ</a:t>
            </a:r>
            <a:r>
              <a:rPr lang="en-US" dirty="0"/>
              <a:t> </a:t>
            </a:r>
            <a:r>
              <a:rPr lang="en-US" dirty="0" err="1"/>
              <a:t>liệu</a:t>
            </a:r>
            <a:r>
              <a:rPr lang="en-US" dirty="0"/>
              <a:t> </a:t>
            </a:r>
            <a:r>
              <a:rPr lang="en-US" dirty="0" err="1"/>
              <a:t>nguồn</a:t>
            </a:r>
            <a:r>
              <a:rPr lang="en-US" dirty="0"/>
              <a:t> GTA5 </a:t>
            </a:r>
            <a:r>
              <a:rPr lang="en-US" dirty="0" err="1"/>
              <a:t>gồm</a:t>
            </a:r>
            <a:r>
              <a:rPr lang="en-US" dirty="0"/>
              <a:t> </a:t>
            </a:r>
            <a:r>
              <a:rPr lang="en-US" dirty="0" err="1"/>
              <a:t>các</a:t>
            </a:r>
            <a:r>
              <a:rPr lang="en-US" dirty="0"/>
              <a:t> </a:t>
            </a:r>
            <a:r>
              <a:rPr lang="en-US" dirty="0" err="1"/>
              <a:t>ảnh</a:t>
            </a:r>
            <a:r>
              <a:rPr lang="en-US" dirty="0"/>
              <a:t> 3D</a:t>
            </a:r>
          </a:p>
          <a:p>
            <a:r>
              <a:rPr lang="en-US" dirty="0" err="1"/>
              <a:t>Bộ</a:t>
            </a:r>
            <a:r>
              <a:rPr lang="en-US" dirty="0"/>
              <a:t> </a:t>
            </a:r>
            <a:r>
              <a:rPr lang="en-US" dirty="0" err="1"/>
              <a:t>dữ</a:t>
            </a:r>
            <a:r>
              <a:rPr lang="en-US" dirty="0"/>
              <a:t> </a:t>
            </a:r>
            <a:r>
              <a:rPr lang="en-US" dirty="0" err="1"/>
              <a:t>liệu</a:t>
            </a:r>
            <a:r>
              <a:rPr lang="en-US" dirty="0"/>
              <a:t> </a:t>
            </a:r>
            <a:r>
              <a:rPr lang="en-US" dirty="0" err="1"/>
              <a:t>đích</a:t>
            </a:r>
            <a:r>
              <a:rPr lang="en-US" dirty="0"/>
              <a:t> Cityscapes </a:t>
            </a:r>
            <a:r>
              <a:rPr lang="en-US" dirty="0" err="1"/>
              <a:t>gồm</a:t>
            </a:r>
            <a:r>
              <a:rPr lang="en-US" dirty="0"/>
              <a:t> </a:t>
            </a:r>
            <a:r>
              <a:rPr lang="en-US" dirty="0" err="1"/>
              <a:t>ảnh</a:t>
            </a:r>
            <a:r>
              <a:rPr lang="en-US" dirty="0"/>
              <a:t> </a:t>
            </a:r>
            <a:r>
              <a:rPr lang="en-US" dirty="0" err="1"/>
              <a:t>chụp</a:t>
            </a:r>
            <a:r>
              <a:rPr lang="en-US" dirty="0"/>
              <a:t> </a:t>
            </a:r>
            <a:r>
              <a:rPr lang="en-US" dirty="0" err="1"/>
              <a:t>đường</a:t>
            </a:r>
            <a:r>
              <a:rPr lang="en-US" dirty="0"/>
              <a:t> </a:t>
            </a:r>
            <a:r>
              <a:rPr lang="en-US" dirty="0" err="1"/>
              <a:t>phố</a:t>
            </a:r>
            <a:r>
              <a:rPr lang="en-US" dirty="0"/>
              <a:t> (</a:t>
            </a:r>
            <a:r>
              <a:rPr lang="en-US" dirty="0" err="1"/>
              <a:t>lưu</a:t>
            </a:r>
            <a:r>
              <a:rPr lang="en-US" dirty="0"/>
              <a:t> </a:t>
            </a:r>
            <a:r>
              <a:rPr lang="en-US" dirty="0" err="1"/>
              <a:t>ý</a:t>
            </a:r>
            <a:r>
              <a:rPr lang="en-US" dirty="0"/>
              <a:t> </a:t>
            </a:r>
            <a:r>
              <a:rPr lang="en-US" dirty="0" err="1"/>
              <a:t>là</a:t>
            </a:r>
            <a:r>
              <a:rPr lang="en-US" dirty="0"/>
              <a:t> </a:t>
            </a:r>
            <a:r>
              <a:rPr lang="en-US" dirty="0" err="1"/>
              <a:t>bộ</a:t>
            </a:r>
            <a:r>
              <a:rPr lang="en-US" dirty="0"/>
              <a:t> </a:t>
            </a:r>
            <a:r>
              <a:rPr lang="en-US" dirty="0" err="1"/>
              <a:t>này</a:t>
            </a:r>
            <a:r>
              <a:rPr lang="en-US" dirty="0"/>
              <a:t> </a:t>
            </a:r>
            <a:r>
              <a:rPr lang="en-US" dirty="0" err="1"/>
              <a:t>có</a:t>
            </a:r>
            <a:r>
              <a:rPr lang="en-US" dirty="0"/>
              <a:t> </a:t>
            </a:r>
            <a:r>
              <a:rPr lang="en-US" dirty="0" err="1"/>
              <a:t>nhãn</a:t>
            </a:r>
            <a:r>
              <a:rPr lang="en-US" dirty="0"/>
              <a:t> </a:t>
            </a:r>
            <a:r>
              <a:rPr lang="en-US" dirty="0" err="1"/>
              <a:t>nhưng</a:t>
            </a:r>
            <a:r>
              <a:rPr lang="en-US" dirty="0"/>
              <a:t> </a:t>
            </a:r>
            <a:r>
              <a:rPr lang="en-US" dirty="0" err="1"/>
              <a:t>nhãn</a:t>
            </a:r>
            <a:r>
              <a:rPr lang="en-US" dirty="0"/>
              <a:t> </a:t>
            </a:r>
            <a:r>
              <a:rPr lang="en-US" dirty="0" err="1"/>
              <a:t>chỉ</a:t>
            </a:r>
            <a:r>
              <a:rPr lang="en-US" dirty="0"/>
              <a:t> dung </a:t>
            </a:r>
            <a:r>
              <a:rPr lang="en-US" dirty="0" err="1"/>
              <a:t>để</a:t>
            </a:r>
            <a:r>
              <a:rPr lang="en-US" dirty="0"/>
              <a:t> </a:t>
            </a:r>
            <a:r>
              <a:rPr lang="en-US" dirty="0" err="1"/>
              <a:t>đánh</a:t>
            </a:r>
            <a:r>
              <a:rPr lang="en-US" dirty="0"/>
              <a:t> </a:t>
            </a:r>
            <a:r>
              <a:rPr lang="en-US" dirty="0" err="1"/>
              <a:t>giá</a:t>
            </a:r>
            <a:r>
              <a:rPr lang="en-US" dirty="0"/>
              <a:t> </a:t>
            </a:r>
            <a:r>
              <a:rPr lang="en-US" dirty="0" err="1"/>
              <a:t>kết</a:t>
            </a:r>
            <a:r>
              <a:rPr lang="en-US" dirty="0"/>
              <a:t> </a:t>
            </a:r>
            <a:r>
              <a:rPr lang="en-US" dirty="0" err="1"/>
              <a:t>quả</a:t>
            </a:r>
            <a:r>
              <a:rPr lang="en-US" dirty="0"/>
              <a:t> </a:t>
            </a:r>
            <a:r>
              <a:rPr lang="en-US" dirty="0" err="1"/>
              <a:t>chứ</a:t>
            </a:r>
            <a:r>
              <a:rPr lang="en-US" dirty="0"/>
              <a:t> </a:t>
            </a:r>
            <a:r>
              <a:rPr lang="en-US" dirty="0" err="1"/>
              <a:t>không</a:t>
            </a:r>
            <a:r>
              <a:rPr lang="en-US" dirty="0"/>
              <a:t> </a:t>
            </a:r>
            <a:r>
              <a:rPr lang="en-US" dirty="0" err="1"/>
              <a:t>dùng</a:t>
            </a:r>
            <a:r>
              <a:rPr lang="en-US" dirty="0"/>
              <a:t> </a:t>
            </a:r>
            <a:r>
              <a:rPr lang="en-US" dirty="0" err="1"/>
              <a:t>để</a:t>
            </a:r>
            <a:r>
              <a:rPr lang="en-US" dirty="0"/>
              <a:t> </a:t>
            </a:r>
            <a:r>
              <a:rPr lang="en-US" dirty="0" err="1"/>
              <a:t>huấn</a:t>
            </a:r>
            <a:r>
              <a:rPr lang="en-US" dirty="0"/>
              <a:t> </a:t>
            </a:r>
            <a:r>
              <a:rPr lang="en-US" dirty="0" err="1"/>
              <a:t>luyện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Dữ</a:t>
            </a:r>
            <a:r>
              <a:rPr lang="en-US" dirty="0"/>
              <a:t> </a:t>
            </a:r>
            <a:r>
              <a:rPr lang="en-US" dirty="0" err="1"/>
              <a:t>liệu</a:t>
            </a:r>
            <a:r>
              <a:rPr lang="en-US" dirty="0"/>
              <a:t> </a:t>
            </a:r>
            <a:r>
              <a:rPr lang="en-US" dirty="0" err="1"/>
              <a:t>nguồn</a:t>
            </a:r>
            <a:r>
              <a:rPr lang="en-US" dirty="0"/>
              <a:t> </a:t>
            </a:r>
            <a:r>
              <a:rPr lang="en-US" i="1" dirty="0"/>
              <a:t>GTA5</a:t>
            </a:r>
            <a:r>
              <a:rPr lang="en-US" dirty="0"/>
              <a:t>: </a:t>
            </a:r>
            <a:r>
              <a:rPr lang="en-US" dirty="0" err="1"/>
              <a:t>chứa</a:t>
            </a:r>
            <a:r>
              <a:rPr lang="en-US" dirty="0"/>
              <a:t> 24966 </a:t>
            </a:r>
            <a:r>
              <a:rPr lang="en-US" dirty="0" err="1"/>
              <a:t>ảnh</a:t>
            </a:r>
            <a:r>
              <a:rPr lang="en-US" dirty="0"/>
              <a:t> </a:t>
            </a:r>
            <a:r>
              <a:rPr lang="en-US" dirty="0" err="1"/>
              <a:t>được</a:t>
            </a:r>
            <a:r>
              <a:rPr lang="en-US" dirty="0"/>
              <a:t> chia </a:t>
            </a:r>
            <a:r>
              <a:rPr lang="en-US" dirty="0" err="1"/>
              <a:t>thành</a:t>
            </a:r>
            <a:r>
              <a:rPr lang="en-US" dirty="0"/>
              <a:t> 10 </a:t>
            </a:r>
            <a:r>
              <a:rPr lang="en-US" dirty="0" err="1"/>
              <a:t>tập</a:t>
            </a:r>
            <a:r>
              <a:rPr lang="en-US" dirty="0"/>
              <a:t> </a:t>
            </a:r>
            <a:r>
              <a:rPr lang="en-US" dirty="0" err="1"/>
              <a:t>nhỏ</a:t>
            </a:r>
            <a:r>
              <a:rPr lang="en-US" dirty="0"/>
              <a:t>, </a:t>
            </a:r>
            <a:r>
              <a:rPr lang="en-US" dirty="0" err="1"/>
              <a:t>mỗi</a:t>
            </a:r>
            <a:r>
              <a:rPr lang="en-US" dirty="0"/>
              <a:t> </a:t>
            </a:r>
            <a:r>
              <a:rPr lang="en-US" dirty="0" err="1"/>
              <a:t>tập</a:t>
            </a:r>
            <a:r>
              <a:rPr lang="en-US" dirty="0"/>
              <a:t> 2500 </a:t>
            </a:r>
            <a:r>
              <a:rPr lang="en-US" dirty="0" err="1"/>
              <a:t>ảnh</a:t>
            </a:r>
            <a:r>
              <a:rPr lang="en-US" dirty="0"/>
              <a:t> </a:t>
            </a:r>
            <a:r>
              <a:rPr lang="en-US" dirty="0" err="1"/>
              <a:t>ngoại</a:t>
            </a:r>
            <a:r>
              <a:rPr lang="en-US" dirty="0"/>
              <a:t> </a:t>
            </a:r>
            <a:r>
              <a:rPr lang="en-US" dirty="0" err="1"/>
              <a:t>trừ</a:t>
            </a:r>
            <a:r>
              <a:rPr lang="en-US" dirty="0"/>
              <a:t> </a:t>
            </a:r>
            <a:r>
              <a:rPr lang="en-US" dirty="0" err="1"/>
              <a:t>tập</a:t>
            </a:r>
            <a:r>
              <a:rPr lang="en-US" dirty="0"/>
              <a:t> </a:t>
            </a:r>
            <a:r>
              <a:rPr lang="en-US" dirty="0" err="1"/>
              <a:t>cuối</a:t>
            </a:r>
            <a:r>
              <a:rPr lang="en-US" dirty="0"/>
              <a:t> </a:t>
            </a:r>
            <a:r>
              <a:rPr lang="en-US" dirty="0" err="1"/>
              <a:t>có</a:t>
            </a:r>
            <a:r>
              <a:rPr lang="en-US" dirty="0"/>
              <a:t> 2466 </a:t>
            </a:r>
            <a:r>
              <a:rPr lang="en-US" dirty="0" err="1"/>
              <a:t>ảnh</a:t>
            </a:r>
            <a:r>
              <a:rPr lang="en-US" dirty="0"/>
              <a:t>. </a:t>
            </a:r>
            <a:r>
              <a:rPr lang="en-US" dirty="0" err="1"/>
              <a:t>Đồ</a:t>
            </a:r>
            <a:r>
              <a:rPr lang="en-US" dirty="0"/>
              <a:t> </a:t>
            </a:r>
            <a:r>
              <a:rPr lang="en-US" dirty="0" err="1"/>
              <a:t>án</a:t>
            </a:r>
            <a:r>
              <a:rPr lang="en-US" dirty="0"/>
              <a:t> </a:t>
            </a:r>
            <a:r>
              <a:rPr lang="en-US" dirty="0" err="1"/>
              <a:t>sử</a:t>
            </a:r>
            <a:r>
              <a:rPr lang="en-US" dirty="0"/>
              <a:t> </a:t>
            </a:r>
            <a:r>
              <a:rPr lang="en-US" dirty="0" err="1"/>
              <a:t>dụng</a:t>
            </a:r>
            <a:r>
              <a:rPr lang="en-US" dirty="0"/>
              <a:t> </a:t>
            </a:r>
            <a:r>
              <a:rPr lang="en-US" dirty="0" err="1"/>
              <a:t>tập</a:t>
            </a:r>
            <a:r>
              <a:rPr lang="en-US" dirty="0"/>
              <a:t> 2466 </a:t>
            </a:r>
            <a:r>
              <a:rPr lang="en-US" dirty="0" err="1"/>
              <a:t>ảnh</a:t>
            </a:r>
            <a:r>
              <a:rPr lang="en-US" dirty="0"/>
              <a:t> </a:t>
            </a:r>
            <a:r>
              <a:rPr lang="en-US" dirty="0" err="1"/>
              <a:t>để</a:t>
            </a:r>
            <a:r>
              <a:rPr lang="en-US" dirty="0"/>
              <a:t> </a:t>
            </a:r>
            <a:r>
              <a:rPr lang="en-US" dirty="0" err="1"/>
              <a:t>đánh</a:t>
            </a:r>
            <a:r>
              <a:rPr lang="en-US" dirty="0"/>
              <a:t> </a:t>
            </a:r>
            <a:r>
              <a:rPr lang="en-US" dirty="0" err="1"/>
              <a:t>giá</a:t>
            </a:r>
            <a:r>
              <a:rPr lang="en-US" dirty="0"/>
              <a:t> </a:t>
            </a:r>
            <a:r>
              <a:rPr lang="en-US" dirty="0" err="1"/>
              <a:t>mô</a:t>
            </a:r>
            <a:r>
              <a:rPr lang="en-US" dirty="0"/>
              <a:t> </a:t>
            </a:r>
            <a:r>
              <a:rPr lang="en-US" dirty="0" err="1"/>
              <a:t>hình</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Dữ</a:t>
            </a:r>
            <a:r>
              <a:rPr lang="en-US" dirty="0"/>
              <a:t> </a:t>
            </a:r>
            <a:r>
              <a:rPr lang="en-US" dirty="0" err="1"/>
              <a:t>liệu</a:t>
            </a:r>
            <a:r>
              <a:rPr lang="en-US" dirty="0"/>
              <a:t> </a:t>
            </a:r>
            <a:r>
              <a:rPr lang="en-US" dirty="0" err="1"/>
              <a:t>đích</a:t>
            </a:r>
            <a:r>
              <a:rPr lang="en-US" dirty="0"/>
              <a:t> </a:t>
            </a:r>
            <a:r>
              <a:rPr lang="en-US" i="1" dirty="0"/>
              <a:t>Cityscapes</a:t>
            </a:r>
            <a:r>
              <a:rPr lang="en-US" dirty="0"/>
              <a:t>: </a:t>
            </a:r>
            <a:r>
              <a:rPr lang="en-US" dirty="0" err="1"/>
              <a:t>gồm</a:t>
            </a:r>
            <a:r>
              <a:rPr lang="en-US" dirty="0"/>
              <a:t> 30 </a:t>
            </a:r>
            <a:r>
              <a:rPr lang="en-US" dirty="0" err="1"/>
              <a:t>lớp</a:t>
            </a:r>
            <a:r>
              <a:rPr lang="en-US" dirty="0"/>
              <a:t> </a:t>
            </a:r>
            <a:r>
              <a:rPr lang="en-US" dirty="0" err="1"/>
              <a:t>ngữ</a:t>
            </a:r>
            <a:r>
              <a:rPr lang="en-US" dirty="0"/>
              <a:t> </a:t>
            </a:r>
            <a:r>
              <a:rPr lang="en-US" dirty="0" err="1"/>
              <a:t>nghĩa</a:t>
            </a:r>
            <a:r>
              <a:rPr lang="en-US" dirty="0"/>
              <a:t> </a:t>
            </a:r>
            <a:r>
              <a:rPr lang="en-US" dirty="0" err="1"/>
              <a:t>được</a:t>
            </a:r>
            <a:r>
              <a:rPr lang="en-US" dirty="0"/>
              <a:t> </a:t>
            </a:r>
            <a:r>
              <a:rPr lang="en-US" dirty="0" err="1"/>
              <a:t>chụp</a:t>
            </a:r>
            <a:r>
              <a:rPr lang="en-US" dirty="0"/>
              <a:t> </a:t>
            </a:r>
            <a:r>
              <a:rPr lang="en-US" dirty="0" err="1"/>
              <a:t>từ</a:t>
            </a:r>
            <a:r>
              <a:rPr lang="en-US" dirty="0"/>
              <a:t> </a:t>
            </a:r>
            <a:r>
              <a:rPr lang="en-US" dirty="0" err="1"/>
              <a:t>góc</a:t>
            </a:r>
            <a:r>
              <a:rPr lang="en-US" dirty="0"/>
              <a:t> </a:t>
            </a:r>
            <a:r>
              <a:rPr lang="en-US" dirty="0" err="1"/>
              <a:t>nhìn</a:t>
            </a:r>
            <a:r>
              <a:rPr lang="en-US" dirty="0"/>
              <a:t> </a:t>
            </a:r>
            <a:r>
              <a:rPr lang="en-US" dirty="0" err="1"/>
              <a:t>của</a:t>
            </a:r>
            <a:r>
              <a:rPr lang="en-US" dirty="0"/>
              <a:t> </a:t>
            </a:r>
            <a:r>
              <a:rPr lang="en-US" dirty="0" err="1"/>
              <a:t>xe</a:t>
            </a:r>
            <a:r>
              <a:rPr lang="en-US" dirty="0"/>
              <a:t> </a:t>
            </a:r>
            <a:r>
              <a:rPr lang="en-US" dirty="0" err="1"/>
              <a:t>hơi</a:t>
            </a:r>
            <a:r>
              <a:rPr lang="en-US" dirty="0"/>
              <a:t> </a:t>
            </a:r>
            <a:r>
              <a:rPr lang="en-US" dirty="0" err="1"/>
              <a:t>tại</a:t>
            </a:r>
            <a:r>
              <a:rPr lang="en-US" dirty="0"/>
              <a:t> 50 </a:t>
            </a:r>
            <a:r>
              <a:rPr lang="en-US" dirty="0" err="1"/>
              <a:t>thành</a:t>
            </a:r>
            <a:r>
              <a:rPr lang="en-US" dirty="0"/>
              <a:t> </a:t>
            </a:r>
            <a:r>
              <a:rPr lang="en-US" dirty="0" err="1"/>
              <a:t>phố</a:t>
            </a:r>
            <a:r>
              <a:rPr lang="en-US" dirty="0"/>
              <a:t>. 5000 </a:t>
            </a:r>
            <a:r>
              <a:rPr lang="en-US" dirty="0" err="1"/>
              <a:t>ảnh</a:t>
            </a:r>
            <a:r>
              <a:rPr lang="en-US" dirty="0"/>
              <a:t> </a:t>
            </a:r>
            <a:r>
              <a:rPr lang="en-US" dirty="0" err="1"/>
              <a:t>nhãn</a:t>
            </a:r>
            <a:r>
              <a:rPr lang="en-US" dirty="0"/>
              <a:t> </a:t>
            </a:r>
            <a:r>
              <a:rPr lang="en-US" dirty="0" err="1"/>
              <a:t>tinh</a:t>
            </a:r>
            <a:r>
              <a:rPr lang="en-US" dirty="0"/>
              <a:t> </a:t>
            </a:r>
            <a:r>
              <a:rPr lang="en-US" dirty="0" err="1"/>
              <a:t>và</a:t>
            </a:r>
            <a:r>
              <a:rPr lang="en-US" dirty="0"/>
              <a:t> 20000 </a:t>
            </a:r>
            <a:r>
              <a:rPr lang="en-US" dirty="0" err="1"/>
              <a:t>ảnh</a:t>
            </a:r>
            <a:r>
              <a:rPr lang="en-US" dirty="0"/>
              <a:t> </a:t>
            </a:r>
            <a:r>
              <a:rPr lang="en-US" dirty="0" err="1"/>
              <a:t>nhãn</a:t>
            </a:r>
            <a:r>
              <a:rPr lang="en-US" dirty="0"/>
              <a:t> </a:t>
            </a:r>
            <a:r>
              <a:rPr lang="en-US" dirty="0" err="1"/>
              <a:t>thô</a:t>
            </a:r>
            <a:r>
              <a:rPr lang="en-US" dirty="0"/>
              <a:t>. </a:t>
            </a:r>
            <a:r>
              <a:rPr lang="en-US" dirty="0" err="1"/>
              <a:t>Đồ</a:t>
            </a:r>
            <a:r>
              <a:rPr lang="en-US" dirty="0"/>
              <a:t> </a:t>
            </a:r>
            <a:r>
              <a:rPr lang="en-US" dirty="0" err="1"/>
              <a:t>án</a:t>
            </a:r>
            <a:r>
              <a:rPr lang="en-US" dirty="0"/>
              <a:t> </a:t>
            </a:r>
            <a:r>
              <a:rPr lang="en-US" dirty="0" err="1"/>
              <a:t>sử</a:t>
            </a:r>
            <a:r>
              <a:rPr lang="en-US" dirty="0"/>
              <a:t> </a:t>
            </a:r>
            <a:r>
              <a:rPr lang="en-US" dirty="0" err="1"/>
              <a:t>dụng</a:t>
            </a:r>
            <a:r>
              <a:rPr lang="en-US" dirty="0"/>
              <a:t> 5000 </a:t>
            </a:r>
            <a:r>
              <a:rPr lang="en-US" dirty="0" err="1"/>
              <a:t>ảnh</a:t>
            </a:r>
            <a:r>
              <a:rPr lang="en-US" dirty="0"/>
              <a:t> </a:t>
            </a:r>
            <a:r>
              <a:rPr lang="en-US" dirty="0" err="1"/>
              <a:t>để</a:t>
            </a:r>
            <a:r>
              <a:rPr lang="en-US" dirty="0"/>
              <a:t> </a:t>
            </a:r>
            <a:r>
              <a:rPr lang="en-US" dirty="0" err="1"/>
              <a:t>huấn</a:t>
            </a:r>
            <a:r>
              <a:rPr lang="en-US" dirty="0"/>
              <a:t> </a:t>
            </a:r>
            <a:r>
              <a:rPr lang="en-US" dirty="0" err="1"/>
              <a:t>luyện</a:t>
            </a:r>
            <a:r>
              <a:rPr lang="en-US" dirty="0"/>
              <a:t> </a:t>
            </a:r>
            <a:r>
              <a:rPr lang="en-US" dirty="0" err="1"/>
              <a:t>và</a:t>
            </a:r>
            <a:r>
              <a:rPr lang="en-US" dirty="0"/>
              <a:t> 500 </a:t>
            </a:r>
            <a:r>
              <a:rPr lang="en-US" dirty="0" err="1"/>
              <a:t>ảnh</a:t>
            </a:r>
            <a:r>
              <a:rPr lang="en-US" dirty="0"/>
              <a:t> </a:t>
            </a:r>
            <a:r>
              <a:rPr lang="en-US" dirty="0" err="1"/>
              <a:t>để</a:t>
            </a:r>
            <a:r>
              <a:rPr lang="en-US" dirty="0"/>
              <a:t> </a:t>
            </a:r>
            <a:r>
              <a:rPr lang="en-US" dirty="0" err="1"/>
              <a:t>đánh</a:t>
            </a:r>
            <a:r>
              <a:rPr lang="en-US" dirty="0"/>
              <a:t> </a:t>
            </a:r>
            <a:r>
              <a:rPr lang="en-US" dirty="0" err="1"/>
              <a:t>giá</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Các</a:t>
            </a:r>
            <a:r>
              <a:rPr lang="en-US" dirty="0"/>
              <a:t> </a:t>
            </a:r>
            <a:r>
              <a:rPr lang="en-US" dirty="0" err="1"/>
              <a:t>lớp</a:t>
            </a:r>
            <a:r>
              <a:rPr lang="en-US" dirty="0"/>
              <a:t> </a:t>
            </a:r>
            <a:r>
              <a:rPr lang="en-US" dirty="0" err="1"/>
              <a:t>huấn</a:t>
            </a:r>
            <a:r>
              <a:rPr lang="en-US" dirty="0"/>
              <a:t> </a:t>
            </a:r>
            <a:r>
              <a:rPr lang="en-US" dirty="0" err="1"/>
              <a:t>luyện</a:t>
            </a:r>
            <a:r>
              <a:rPr lang="en-US" dirty="0"/>
              <a:t> </a:t>
            </a:r>
            <a:r>
              <a:rPr lang="en-US" dirty="0" err="1"/>
              <a:t>như</a:t>
            </a:r>
            <a:r>
              <a:rPr lang="en-US" dirty="0"/>
              <a:t> </a:t>
            </a:r>
            <a:r>
              <a:rPr lang="en-US" dirty="0" err="1"/>
              <a:t>trong</a:t>
            </a:r>
            <a:r>
              <a:rPr lang="en-US" dirty="0"/>
              <a:t> </a:t>
            </a:r>
            <a:r>
              <a:rPr lang="en-US" dirty="0" err="1"/>
              <a:t>bảng</a:t>
            </a:r>
            <a:r>
              <a:rPr lang="en-US" dirty="0"/>
              <a:t>   </a:t>
            </a:r>
            <a:endParaRPr lang="en-US" i="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20</a:t>
            </a:fld>
            <a:endParaRPr lang="en-US" altLang="en-US"/>
          </a:p>
        </p:txBody>
      </p:sp>
    </p:spTree>
    <p:extLst>
      <p:ext uri="{BB962C8B-B14F-4D97-AF65-F5344CB8AC3E}">
        <p14:creationId xmlns:p14="http://schemas.microsoft.com/office/powerpoint/2010/main" val="50501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Phần</a:t>
            </a:r>
            <a:r>
              <a:rPr lang="en-US" dirty="0"/>
              <a:t> </a:t>
            </a:r>
            <a:r>
              <a:rPr lang="en-US" dirty="0" err="1"/>
              <a:t>trình</a:t>
            </a:r>
            <a:r>
              <a:rPr lang="en-US" dirty="0"/>
              <a:t> </a:t>
            </a:r>
            <a:r>
              <a:rPr lang="en-US" dirty="0" err="1"/>
              <a:t>bày</a:t>
            </a:r>
            <a:r>
              <a:rPr lang="en-US" dirty="0"/>
              <a:t> </a:t>
            </a:r>
            <a:r>
              <a:rPr lang="en-US" dirty="0" err="1"/>
              <a:t>của</a:t>
            </a:r>
            <a:r>
              <a:rPr lang="en-US" dirty="0"/>
              <a:t> </a:t>
            </a:r>
            <a:r>
              <a:rPr lang="en-US" dirty="0" err="1"/>
              <a:t>em</a:t>
            </a:r>
            <a:r>
              <a:rPr lang="en-US" dirty="0"/>
              <a:t> </a:t>
            </a:r>
            <a:r>
              <a:rPr lang="en-US" dirty="0" err="1"/>
              <a:t>gồm</a:t>
            </a:r>
            <a:r>
              <a:rPr lang="en-US" dirty="0"/>
              <a:t> </a:t>
            </a:r>
            <a:r>
              <a:rPr lang="en-US" dirty="0" err="1"/>
              <a:t>có</a:t>
            </a:r>
            <a:r>
              <a:rPr lang="en-US" dirty="0"/>
              <a:t> 5 </a:t>
            </a:r>
            <a:r>
              <a:rPr lang="en-US" dirty="0" err="1"/>
              <a:t>phần</a:t>
            </a:r>
            <a:r>
              <a:rPr lang="en-US" dirty="0"/>
              <a:t> </a:t>
            </a:r>
            <a:r>
              <a:rPr lang="en-US" dirty="0" err="1"/>
              <a:t>như</a:t>
            </a:r>
            <a:r>
              <a:rPr lang="en-US" dirty="0"/>
              <a:t> </a:t>
            </a:r>
            <a:r>
              <a:rPr lang="en-US" dirty="0" err="1"/>
              <a:t>có</a:t>
            </a:r>
            <a:r>
              <a:rPr lang="en-US" dirty="0"/>
              <a:t> </a:t>
            </a:r>
            <a:r>
              <a:rPr lang="en-US" dirty="0" err="1"/>
              <a:t>thể</a:t>
            </a:r>
            <a:r>
              <a:rPr lang="en-US" dirty="0"/>
              <a:t> </a:t>
            </a:r>
            <a:r>
              <a:rPr lang="en-US" dirty="0" err="1"/>
              <a:t>thấy</a:t>
            </a:r>
            <a:r>
              <a:rPr lang="en-US" dirty="0"/>
              <a:t> </a:t>
            </a:r>
            <a:r>
              <a:rPr lang="en-US" dirty="0" err="1"/>
              <a:t>trong</a:t>
            </a:r>
            <a:r>
              <a:rPr lang="en-US" dirty="0"/>
              <a:t> slide.</a:t>
            </a:r>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2</a:t>
            </a:fld>
            <a:endParaRPr lang="en-US" altLang="en-US"/>
          </a:p>
        </p:txBody>
      </p:sp>
    </p:spTree>
    <p:extLst>
      <p:ext uri="{BB962C8B-B14F-4D97-AF65-F5344CB8AC3E}">
        <p14:creationId xmlns:p14="http://schemas.microsoft.com/office/powerpoint/2010/main" val="1547582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Một hướng cải tiến của bài toán là ta áp dụng bộ mô phỏng Carla thêm dữ liệu cho tập nguồn, làm cho thông tin trở nên đa dạng và phong phú hơn. Thêm vào đó, dữ liệu được thêm vào không chỉ là cảnh đường phố ban ngày với đường khô ráo nữa mà còn được bổ sung thêm các kiểu thời tiết và thời gian khác như: trong cơn mưa, sau cơn mưa, bình minh, hoàng hôn, ban đêm, ... Đồ án thực hiện sinh ảnh từ bộ mô phỏng với 5 cấu hình được thể hiện trong Bảng </a:t>
            </a:r>
            <a:endParaRPr lang="vi-VN"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21</a:t>
            </a:fld>
            <a:endParaRPr lang="en-US" altLang="en-US"/>
          </a:p>
        </p:txBody>
      </p:sp>
    </p:spTree>
    <p:extLst>
      <p:ext uri="{BB962C8B-B14F-4D97-AF65-F5344CB8AC3E}">
        <p14:creationId xmlns:p14="http://schemas.microsoft.com/office/powerpoint/2010/main" val="118829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Đối với các mô hình phân lớp, độ đo phổ biến nhất thường là để đo độ chính xác, tức là tỷ lệ giữa số mẫu được phân lớp đúng trên số mẫu mà mô hình đoán. </a:t>
            </a:r>
          </a:p>
          <a:p>
            <a:pPr fontAlgn="base"/>
            <a:r>
              <a:rPr lang="vi-VN" sz="1200" b="0" i="0" kern="1200" dirty="0">
                <a:solidFill>
                  <a:schemeClr val="tx1"/>
                </a:solidFill>
                <a:effectLst/>
                <a:latin typeface="+mn-lt"/>
                <a:ea typeface="+mn-ea"/>
                <a:cs typeface="+mn-cs"/>
              </a:rPr>
              <a:t>Precision càng cao, tức là số điểm mô hình dự đoán là positive đều là positive càng nhiều. Precision = 1, tức là </a:t>
            </a:r>
            <a:r>
              <a:rPr lang="vi-VN" sz="1200" b="0" i="1" kern="1200" dirty="0">
                <a:solidFill>
                  <a:schemeClr val="tx1"/>
                </a:solidFill>
                <a:effectLst/>
                <a:latin typeface="+mn-lt"/>
                <a:ea typeface="+mn-ea"/>
                <a:cs typeface="+mn-cs"/>
              </a:rPr>
              <a:t>tất cả số điểm mô hình dự doán là Positive đều đúng</a:t>
            </a:r>
            <a:r>
              <a:rPr lang="vi-VN" sz="1200" b="0" i="0" kern="1200" dirty="0">
                <a:solidFill>
                  <a:schemeClr val="tx1"/>
                </a:solidFill>
                <a:effectLst/>
                <a:latin typeface="+mn-lt"/>
                <a:ea typeface="+mn-ea"/>
                <a:cs typeface="+mn-cs"/>
              </a:rPr>
              <a:t>, hay </a:t>
            </a:r>
            <a:r>
              <a:rPr lang="vi-VN" sz="1200" b="0" i="1" kern="1200" dirty="0">
                <a:solidFill>
                  <a:schemeClr val="tx1"/>
                </a:solidFill>
                <a:effectLst/>
                <a:latin typeface="+mn-lt"/>
                <a:ea typeface="+mn-ea"/>
                <a:cs typeface="+mn-cs"/>
              </a:rPr>
              <a:t>không có điểm nào có nhãn là Negative mà mô hình dự đoán nhầm là Positive</a:t>
            </a:r>
            <a:r>
              <a:rPr lang="vi-VN" sz="1200" b="0" i="0" kern="1200" dirty="0">
                <a:solidFill>
                  <a:schemeClr val="tx1"/>
                </a:solidFill>
                <a:effectLst/>
                <a:latin typeface="+mn-lt"/>
                <a:ea typeface="+mn-ea"/>
                <a:cs typeface="+mn-cs"/>
              </a:rPr>
              <a:t>.</a:t>
            </a:r>
          </a:p>
          <a:p>
            <a:pPr fontAlgn="base"/>
            <a:r>
              <a:rPr lang="vi-VN" sz="1200" b="0" i="0" kern="1200" dirty="0">
                <a:solidFill>
                  <a:schemeClr val="tx1"/>
                </a:solidFill>
                <a:effectLst/>
                <a:latin typeface="+mn-lt"/>
                <a:ea typeface="+mn-ea"/>
                <a:cs typeface="+mn-cs"/>
              </a:rPr>
              <a:t>Recall càng cao, tức là số điểm là positive bị bỏ sót càng ít. Recall = 1, tức là </a:t>
            </a:r>
            <a:r>
              <a:rPr lang="vi-VN" sz="1200" b="0" i="1" kern="1200" dirty="0">
                <a:solidFill>
                  <a:schemeClr val="tx1"/>
                </a:solidFill>
                <a:effectLst/>
                <a:latin typeface="+mn-lt"/>
                <a:ea typeface="+mn-ea"/>
                <a:cs typeface="+mn-cs"/>
              </a:rPr>
              <a:t>tất cả số điểm có nhãn là Positive đều được mô hình nhận ra</a:t>
            </a:r>
            <a:r>
              <a:rPr lang="vi-VN" sz="1200" b="0" i="0" kern="120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F1 score là trung bình điều hoà của Precision và Recall </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IoU được xem như tỷ lệ giữa giao chia cho hợp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22</a:t>
            </a:fld>
            <a:endParaRPr lang="en-US" altLang="en-US"/>
          </a:p>
        </p:txBody>
      </p:sp>
    </p:spTree>
    <p:extLst>
      <p:ext uri="{BB962C8B-B14F-4D97-AF65-F5344CB8AC3E}">
        <p14:creationId xmlns:p14="http://schemas.microsoft.com/office/powerpoint/2010/main" val="3834497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Mục</a:t>
            </a:r>
            <a:r>
              <a:rPr lang="en-US" b="1" dirty="0"/>
              <a:t> </a:t>
            </a:r>
            <a:r>
              <a:rPr lang="en-US" b="1" dirty="0" err="1"/>
              <a:t>đích</a:t>
            </a:r>
            <a:r>
              <a:rPr lang="en-US" b="1" dirty="0"/>
              <a:t>: </a:t>
            </a:r>
            <a:r>
              <a:rPr lang="en-US" dirty="0" err="1"/>
              <a:t>Tối</a:t>
            </a:r>
            <a:r>
              <a:rPr lang="en-US" dirty="0"/>
              <a:t> </a:t>
            </a:r>
            <a:r>
              <a:rPr lang="en-US" dirty="0" err="1"/>
              <a:t>ưu</a:t>
            </a:r>
            <a:r>
              <a:rPr lang="en-US" dirty="0"/>
              <a:t> </a:t>
            </a:r>
            <a:r>
              <a:rPr lang="en-US" dirty="0" err="1"/>
              <a:t>mô</a:t>
            </a:r>
            <a:r>
              <a:rPr lang="en-US" dirty="0"/>
              <a:t> </a:t>
            </a:r>
            <a:r>
              <a:rPr lang="en-US" dirty="0" err="1"/>
              <a:t>hình</a:t>
            </a:r>
            <a:r>
              <a:rPr lang="en-US" dirty="0"/>
              <a:t>, </a:t>
            </a:r>
            <a:r>
              <a:rPr lang="en-US" dirty="0" err="1"/>
              <a:t>chọn</a:t>
            </a:r>
            <a:r>
              <a:rPr lang="en-US" dirty="0"/>
              <a:t> ra </a:t>
            </a:r>
            <a:r>
              <a:rPr lang="en-US" dirty="0" err="1"/>
              <a:t>mô</a:t>
            </a:r>
            <a:r>
              <a:rPr lang="en-US" dirty="0"/>
              <a:t> </a:t>
            </a:r>
            <a:r>
              <a:rPr lang="en-US" dirty="0" err="1"/>
              <a:t>hình</a:t>
            </a:r>
            <a:r>
              <a:rPr lang="en-US" dirty="0"/>
              <a:t> </a:t>
            </a:r>
            <a:r>
              <a:rPr lang="en-US" dirty="0" err="1"/>
              <a:t>tốt</a:t>
            </a:r>
            <a:r>
              <a:rPr lang="en-US" dirty="0"/>
              <a:t> </a:t>
            </a:r>
            <a:r>
              <a:rPr lang="en-US" dirty="0" err="1"/>
              <a:t>nhất</a:t>
            </a:r>
            <a:r>
              <a:rPr lang="en-US" dirty="0"/>
              <a:t> </a:t>
            </a:r>
            <a:r>
              <a:rPr lang="en-US" dirty="0" err="1"/>
              <a:t>với</a:t>
            </a:r>
            <a:r>
              <a:rPr lang="en-US" dirty="0"/>
              <a:t> </a:t>
            </a:r>
            <a:r>
              <a:rPr lang="en-US" dirty="0" err="1"/>
              <a:t>kỹ</a:t>
            </a:r>
            <a:r>
              <a:rPr lang="en-US" dirty="0"/>
              <a:t> </a:t>
            </a:r>
            <a:r>
              <a:rPr lang="en-US" dirty="0" err="1"/>
              <a:t>thuật</a:t>
            </a:r>
            <a:r>
              <a:rPr lang="en-US" dirty="0"/>
              <a:t> </a:t>
            </a:r>
            <a:r>
              <a:rPr lang="en-US" dirty="0" err="1"/>
              <a:t>thích</a:t>
            </a:r>
            <a:r>
              <a:rPr lang="en-US" dirty="0"/>
              <a:t> </a:t>
            </a:r>
            <a:r>
              <a:rPr lang="en-US" dirty="0" err="1"/>
              <a:t>ứng</a:t>
            </a:r>
            <a:r>
              <a:rPr lang="en-US" dirty="0"/>
              <a:t> </a:t>
            </a:r>
            <a:r>
              <a:rPr lang="en-US" dirty="0" err="1"/>
              <a:t>miền</a:t>
            </a:r>
            <a:r>
              <a:rPr lang="en-US" dirty="0"/>
              <a:t>, </a:t>
            </a:r>
            <a:r>
              <a:rPr lang="en-US" dirty="0" err="1"/>
              <a:t>sinh</a:t>
            </a:r>
            <a:r>
              <a:rPr lang="en-US" dirty="0"/>
              <a:t> </a:t>
            </a:r>
            <a:r>
              <a:rPr lang="en-US" dirty="0" err="1"/>
              <a:t>nhãn</a:t>
            </a:r>
            <a:r>
              <a:rPr lang="en-US" dirty="0"/>
              <a:t> </a:t>
            </a:r>
            <a:r>
              <a:rPr lang="en-US" dirty="0" err="1"/>
              <a:t>giả</a:t>
            </a:r>
            <a:r>
              <a:rPr lang="en-US" dirty="0"/>
              <a:t> </a:t>
            </a:r>
            <a:r>
              <a:rPr lang="en-US" dirty="0" err="1"/>
              <a:t>để</a:t>
            </a:r>
            <a:r>
              <a:rPr lang="en-US" dirty="0"/>
              <a:t> </a:t>
            </a:r>
            <a:r>
              <a:rPr lang="en-US" dirty="0" err="1"/>
              <a:t>học</a:t>
            </a:r>
            <a:r>
              <a:rPr lang="en-US" dirty="0"/>
              <a:t> </a:t>
            </a:r>
            <a:r>
              <a:rPr lang="en-US" dirty="0" err="1"/>
              <a:t>chắt</a:t>
            </a:r>
            <a:r>
              <a:rPr lang="en-US" dirty="0"/>
              <a:t> </a:t>
            </a:r>
            <a:r>
              <a:rPr lang="en-US" dirty="0" err="1"/>
              <a:t>lọc</a:t>
            </a:r>
            <a:r>
              <a:rPr lang="en-US" dirty="0"/>
              <a:t> </a:t>
            </a:r>
          </a:p>
          <a:p>
            <a:r>
              <a:rPr lang="en-US" dirty="0" err="1"/>
              <a:t>Phần</a:t>
            </a:r>
            <a:r>
              <a:rPr lang="en-US" dirty="0"/>
              <a:t> </a:t>
            </a:r>
            <a:r>
              <a:rPr lang="en-US" dirty="0" err="1"/>
              <a:t>này</a:t>
            </a:r>
            <a:r>
              <a:rPr lang="en-US" dirty="0"/>
              <a:t> bao </a:t>
            </a:r>
            <a:r>
              <a:rPr lang="en-US" dirty="0" err="1"/>
              <a:t>gồm</a:t>
            </a:r>
            <a:r>
              <a:rPr lang="en-US" dirty="0"/>
              <a:t> 3 </a:t>
            </a:r>
            <a:r>
              <a:rPr lang="en-US" dirty="0" err="1"/>
              <a:t>giai</a:t>
            </a:r>
            <a:r>
              <a:rPr lang="en-US" dirty="0"/>
              <a:t> </a:t>
            </a:r>
            <a:r>
              <a:rPr lang="en-US" dirty="0" err="1"/>
              <a:t>đoạn</a:t>
            </a:r>
            <a:r>
              <a:rPr lang="en-US" dirty="0"/>
              <a:t> </a:t>
            </a:r>
            <a:r>
              <a:rPr lang="en-US" dirty="0" err="1"/>
              <a:t>như</a:t>
            </a:r>
            <a:r>
              <a:rPr lang="en-US" dirty="0"/>
              <a:t> </a:t>
            </a:r>
            <a:r>
              <a:rPr lang="en-US" dirty="0" err="1"/>
              <a:t>trình</a:t>
            </a:r>
            <a:r>
              <a:rPr lang="en-US" dirty="0"/>
              <a:t> </a:t>
            </a:r>
            <a:r>
              <a:rPr lang="en-US" dirty="0" err="1"/>
              <a:t>bày</a:t>
            </a:r>
            <a:r>
              <a:rPr lang="en-US" dirty="0"/>
              <a:t> </a:t>
            </a:r>
            <a:r>
              <a:rPr lang="en-US" dirty="0" err="1"/>
              <a:t>ở</a:t>
            </a:r>
            <a:r>
              <a:rPr lang="en-US" dirty="0"/>
              <a:t> </a:t>
            </a:r>
            <a:r>
              <a:rPr lang="en-US" dirty="0" err="1"/>
              <a:t>Phương</a:t>
            </a:r>
            <a:r>
              <a:rPr lang="en-US" dirty="0"/>
              <a:t> </a:t>
            </a:r>
            <a:r>
              <a:rPr lang="en-US" dirty="0" err="1"/>
              <a:t>pháp</a:t>
            </a:r>
            <a:r>
              <a:rPr lang="en-US" dirty="0"/>
              <a:t> </a:t>
            </a:r>
            <a:r>
              <a:rPr lang="en-US" dirty="0" err="1"/>
              <a:t>sử</a:t>
            </a:r>
            <a:r>
              <a:rPr lang="en-US" dirty="0"/>
              <a:t> </a:t>
            </a:r>
            <a:r>
              <a:rPr lang="en-US" dirty="0" err="1"/>
              <a:t>dụng</a:t>
            </a:r>
            <a:endParaRPr lang="en-US"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23</a:t>
            </a:fld>
            <a:endParaRPr lang="en-US" altLang="en-US"/>
          </a:p>
        </p:txBody>
      </p:sp>
    </p:spTree>
    <p:extLst>
      <p:ext uri="{BB962C8B-B14F-4D97-AF65-F5344CB8AC3E}">
        <p14:creationId xmlns:p14="http://schemas.microsoft.com/office/powerpoint/2010/main" val="275110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Kết thúc giai đoạn 1, ta có thể thấy rằng mô hình Hardnet68 + GALD khớp dữ liệu tốt hơn mô hình Resnet101 + DeeplabV2 do kết quả đánh giá trên tập huấn luyện là GTA5 tốt hơn tới 10 %. Nhưng khi đánh giá trên tập Cityscapes thì mô hình Resnet101 + DeeplabV2 lại tốt hơn 4 %. Điều này cho thấy rằng việc quá khớp với dữ liệu nguồn đã làm cho mô hình Hardnet68 + GALD trở nên kém tổng quát hơn. Trong khi đó, việc thêm dữ liệu Carla vào tập nguồn mặc dù làm giảm đi khả năng học của mô hình Resnet101 + DeeplabV2 nhưng đã giúp đa dạng hoá dữ liệu hơn và đạt được hiệu năng tốt nhất trong 3 hướng tiếp cận. </a:t>
            </a: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26</a:t>
            </a:fld>
            <a:endParaRPr lang="en-US" altLang="en-US"/>
          </a:p>
        </p:txBody>
      </p:sp>
    </p:spTree>
    <p:extLst>
      <p:ext uri="{BB962C8B-B14F-4D97-AF65-F5344CB8AC3E}">
        <p14:creationId xmlns:p14="http://schemas.microsoft.com/office/powerpoint/2010/main" val="3344523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Như</a:t>
            </a:r>
            <a:r>
              <a:rPr lang="en-US" dirty="0"/>
              <a:t> </a:t>
            </a:r>
            <a:r>
              <a:rPr lang="en-US" dirty="0" err="1"/>
              <a:t>hình</a:t>
            </a:r>
            <a:r>
              <a:rPr lang="en-US" dirty="0"/>
              <a:t> </a:t>
            </a:r>
            <a:r>
              <a:rPr lang="en-US" dirty="0" err="1"/>
              <a:t>minh</a:t>
            </a:r>
            <a:r>
              <a:rPr lang="en-US" dirty="0"/>
              <a:t> </a:t>
            </a:r>
            <a:r>
              <a:rPr lang="en-US" dirty="0" err="1"/>
              <a:t>hoạ</a:t>
            </a:r>
            <a:r>
              <a:rPr lang="en-US" dirty="0"/>
              <a:t>, ta </a:t>
            </a:r>
            <a:r>
              <a:rPr lang="en-US" dirty="0" err="1"/>
              <a:t>có</a:t>
            </a:r>
            <a:r>
              <a:rPr lang="en-US" dirty="0"/>
              <a:t> </a:t>
            </a:r>
            <a:r>
              <a:rPr lang="en-US" dirty="0" err="1"/>
              <a:t>thể</a:t>
            </a:r>
            <a:r>
              <a:rPr lang="en-US" dirty="0"/>
              <a:t> </a:t>
            </a:r>
            <a:r>
              <a:rPr lang="en-US" dirty="0" err="1"/>
              <a:t>thấy</a:t>
            </a:r>
            <a:r>
              <a:rPr lang="en-US" dirty="0"/>
              <a:t> </a:t>
            </a:r>
            <a:r>
              <a:rPr lang="en-US" dirty="0" err="1"/>
              <a:t>cả</a:t>
            </a:r>
            <a:r>
              <a:rPr lang="en-US" dirty="0"/>
              <a:t> 3 </a:t>
            </a:r>
            <a:r>
              <a:rPr lang="en-US" dirty="0" err="1"/>
              <a:t>mô</a:t>
            </a:r>
            <a:r>
              <a:rPr lang="en-US" dirty="0"/>
              <a:t> </a:t>
            </a:r>
            <a:r>
              <a:rPr lang="en-US" dirty="0" err="1"/>
              <a:t>hình</a:t>
            </a:r>
            <a:r>
              <a:rPr lang="en-US" dirty="0"/>
              <a:t> </a:t>
            </a:r>
            <a:r>
              <a:rPr lang="en-US" dirty="0" err="1"/>
              <a:t>đều</a:t>
            </a:r>
            <a:r>
              <a:rPr lang="en-US" dirty="0"/>
              <a:t> </a:t>
            </a:r>
            <a:r>
              <a:rPr lang="en-US" dirty="0" err="1"/>
              <a:t>làm</a:t>
            </a:r>
            <a:r>
              <a:rPr lang="en-US" dirty="0"/>
              <a:t> </a:t>
            </a:r>
            <a:r>
              <a:rPr lang="en-US" dirty="0" err="1"/>
              <a:t>việc</a:t>
            </a:r>
            <a:r>
              <a:rPr lang="en-US" dirty="0"/>
              <a:t> </a:t>
            </a:r>
            <a:r>
              <a:rPr lang="en-US" dirty="0" err="1"/>
              <a:t>tốt</a:t>
            </a:r>
            <a:r>
              <a:rPr lang="en-US" dirty="0"/>
              <a:t> </a:t>
            </a:r>
            <a:r>
              <a:rPr lang="en-US" dirty="0" err="1"/>
              <a:t>trên</a:t>
            </a:r>
            <a:r>
              <a:rPr lang="en-US" dirty="0"/>
              <a:t> </a:t>
            </a:r>
            <a:r>
              <a:rPr lang="en-US" dirty="0" err="1"/>
              <a:t>tập</a:t>
            </a:r>
            <a:r>
              <a:rPr lang="en-US" dirty="0"/>
              <a:t> GTA5 </a:t>
            </a:r>
            <a:r>
              <a:rPr lang="en-US" dirty="0" err="1"/>
              <a:t>nhưng</a:t>
            </a:r>
            <a:r>
              <a:rPr lang="en-US" dirty="0"/>
              <a:t> </a:t>
            </a:r>
            <a:r>
              <a:rPr lang="en-US" dirty="0" err="1"/>
              <a:t>không</a:t>
            </a:r>
            <a:r>
              <a:rPr lang="en-US" dirty="0"/>
              <a:t> </a:t>
            </a:r>
            <a:r>
              <a:rPr lang="en-US" dirty="0" err="1"/>
              <a:t>tốt</a:t>
            </a:r>
            <a:r>
              <a:rPr lang="en-US" dirty="0"/>
              <a:t> </a:t>
            </a:r>
            <a:r>
              <a:rPr lang="en-US" dirty="0" err="1"/>
              <a:t>trên</a:t>
            </a:r>
            <a:r>
              <a:rPr lang="en-US" dirty="0"/>
              <a:t> Cityscapes. Do </a:t>
            </a:r>
            <a:r>
              <a:rPr lang="en-US" dirty="0" err="1"/>
              <a:t>chưa</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cạnh</a:t>
            </a:r>
            <a:r>
              <a:rPr lang="en-US" dirty="0"/>
              <a:t> </a:t>
            </a:r>
            <a:r>
              <a:rPr lang="en-US" dirty="0" err="1"/>
              <a:t>tranh</a:t>
            </a:r>
            <a:r>
              <a:rPr lang="en-US" dirty="0"/>
              <a:t> </a:t>
            </a:r>
            <a:r>
              <a:rPr lang="en-US" dirty="0" err="1"/>
              <a:t>để</a:t>
            </a:r>
            <a:r>
              <a:rPr lang="en-US" dirty="0"/>
              <a:t> </a:t>
            </a:r>
            <a:r>
              <a:rPr lang="en-US" dirty="0" err="1"/>
              <a:t>thích</a:t>
            </a:r>
            <a:r>
              <a:rPr lang="en-US" dirty="0"/>
              <a:t> </a:t>
            </a:r>
            <a:r>
              <a:rPr lang="en-US" dirty="0" err="1"/>
              <a:t>ứng</a:t>
            </a:r>
            <a:r>
              <a:rPr lang="en-US" dirty="0"/>
              <a:t> </a:t>
            </a:r>
            <a:r>
              <a:rPr lang="en-US" dirty="0" err="1"/>
              <a:t>với</a:t>
            </a:r>
            <a:r>
              <a:rPr lang="en-US" dirty="0"/>
              <a:t> </a:t>
            </a:r>
            <a:r>
              <a:rPr lang="en-US" dirty="0" err="1"/>
              <a:t>miền</a:t>
            </a:r>
            <a:r>
              <a:rPr lang="en-US" dirty="0"/>
              <a:t> </a:t>
            </a:r>
            <a:r>
              <a:rPr lang="en-US" dirty="0" err="1"/>
              <a:t>dữ</a:t>
            </a:r>
            <a:r>
              <a:rPr lang="en-US" dirty="0"/>
              <a:t> </a:t>
            </a:r>
            <a:r>
              <a:rPr lang="en-US" dirty="0" err="1"/>
              <a:t>liệu</a:t>
            </a:r>
            <a:r>
              <a:rPr lang="en-US" dirty="0"/>
              <a:t> Cityscapes. </a:t>
            </a:r>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27</a:t>
            </a:fld>
            <a:endParaRPr lang="en-US" altLang="en-US"/>
          </a:p>
        </p:txBody>
      </p:sp>
    </p:spTree>
    <p:extLst>
      <p:ext uri="{BB962C8B-B14F-4D97-AF65-F5344CB8AC3E}">
        <p14:creationId xmlns:p14="http://schemas.microsoft.com/office/powerpoint/2010/main" val="3041082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Sau 10 vòng huấn luyện: </a:t>
            </a:r>
            <a:endParaRPr lang="vi-VN" dirty="0"/>
          </a:p>
          <a:p>
            <a:r>
              <a:rPr lang="vi-VN" sz="1200" kern="1200" dirty="0">
                <a:solidFill>
                  <a:schemeClr val="tx1"/>
                </a:solidFill>
                <a:effectLst/>
                <a:latin typeface="+mn-lt"/>
                <a:ea typeface="+mn-ea"/>
                <a:cs typeface="+mn-cs"/>
              </a:rPr>
              <a:t>segmentation loss từ 0.3263 dần hội tụ về 0.1568 </a:t>
            </a:r>
          </a:p>
          <a:p>
            <a:r>
              <a:rPr lang="vi-VN" sz="1200" kern="1200" dirty="0">
                <a:solidFill>
                  <a:schemeClr val="tx1"/>
                </a:solidFill>
                <a:effectLst/>
                <a:latin typeface="+mn-lt"/>
                <a:ea typeface="+mn-ea"/>
                <a:cs typeface="+mn-cs"/>
              </a:rPr>
              <a:t>target adversarial loss không thay đổi nhiều, từ 0.0020 hội tụ về 0.0056. Nên ta thấy trong Hình thì hàm mất mát này gần như bằng 0 vì ta lấy trung bình động. </a:t>
            </a:r>
          </a:p>
          <a:p>
            <a:r>
              <a:rPr lang="vi-VN" sz="1200" kern="1200" dirty="0">
                <a:solidFill>
                  <a:schemeClr val="tx1"/>
                </a:solidFill>
                <a:effectLst/>
                <a:latin typeface="+mn-lt"/>
                <a:ea typeface="+mn-ea"/>
                <a:cs typeface="+mn-cs"/>
              </a:rPr>
              <a:t>source disciminator loss từ 1.3027 hội tụ về 0.1658 </a:t>
            </a:r>
          </a:p>
          <a:p>
            <a:r>
              <a:rPr lang="vi-VN" sz="1200" kern="1200" dirty="0">
                <a:solidFill>
                  <a:schemeClr val="tx1"/>
                </a:solidFill>
                <a:effectLst/>
                <a:latin typeface="+mn-lt"/>
                <a:ea typeface="+mn-ea"/>
                <a:cs typeface="+mn-cs"/>
              </a:rPr>
              <a:t>target discriminator loss từ 1.1807 hội tụ về 0.2205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err="1"/>
              <a:t>Đối</a:t>
            </a:r>
            <a:r>
              <a:rPr lang="en-US" b="1" dirty="0"/>
              <a:t> </a:t>
            </a:r>
            <a:r>
              <a:rPr lang="en-US" b="1" dirty="0" err="1"/>
              <a:t>với</a:t>
            </a:r>
            <a:r>
              <a:rPr lang="en-US" b="1" dirty="0"/>
              <a:t> </a:t>
            </a:r>
            <a:r>
              <a:rPr lang="en-US" b="1" dirty="0" err="1"/>
              <a:t>mô</a:t>
            </a:r>
            <a:r>
              <a:rPr lang="en-US" b="1" dirty="0"/>
              <a:t> </a:t>
            </a:r>
            <a:r>
              <a:rPr lang="en-US" b="1" dirty="0" err="1"/>
              <a:t>hình</a:t>
            </a:r>
            <a:r>
              <a:rPr lang="en-US" b="1" dirty="0"/>
              <a:t> Resnet101+DeeplabV2 </a:t>
            </a:r>
            <a:r>
              <a:rPr lang="en-US" b="1" dirty="0" err="1"/>
              <a:t>bổ</a:t>
            </a:r>
            <a:r>
              <a:rPr lang="en-US" b="1" dirty="0"/>
              <a:t> sung </a:t>
            </a:r>
            <a:r>
              <a:rPr lang="en-US" b="1" dirty="0" err="1"/>
              <a:t>thêm</a:t>
            </a:r>
            <a:r>
              <a:rPr lang="en-US" b="1" dirty="0"/>
              <a:t> </a:t>
            </a:r>
            <a:r>
              <a:rPr lang="en-US" b="1" dirty="0" err="1"/>
              <a:t>dữ</a:t>
            </a:r>
            <a:r>
              <a:rPr lang="en-US" b="1" dirty="0"/>
              <a:t> </a:t>
            </a:r>
            <a:r>
              <a:rPr lang="en-US" b="1" dirty="0" err="1"/>
              <a:t>liệu</a:t>
            </a:r>
            <a:r>
              <a:rPr lang="en-US" b="1" dirty="0"/>
              <a:t> Carla </a:t>
            </a:r>
            <a:r>
              <a:rPr lang="en-US" b="1" dirty="0" err="1"/>
              <a:t>thì</a:t>
            </a:r>
            <a:r>
              <a:rPr lang="en-US" b="1" dirty="0"/>
              <a:t> </a:t>
            </a:r>
            <a:r>
              <a:rPr lang="en-US" b="1" dirty="0" err="1"/>
              <a:t>quá</a:t>
            </a:r>
            <a:r>
              <a:rPr lang="en-US" b="1" dirty="0"/>
              <a:t> </a:t>
            </a:r>
            <a:r>
              <a:rPr lang="en-US" b="1" dirty="0" err="1"/>
              <a:t>trình</a:t>
            </a:r>
            <a:r>
              <a:rPr lang="en-US" b="1" dirty="0"/>
              <a:t> </a:t>
            </a:r>
            <a:r>
              <a:rPr lang="en-US" b="1" dirty="0" err="1"/>
              <a:t>hội</a:t>
            </a:r>
            <a:r>
              <a:rPr lang="en-US" b="1" dirty="0"/>
              <a:t> </a:t>
            </a:r>
            <a:r>
              <a:rPr lang="en-US" b="1" dirty="0" err="1"/>
              <a:t>tụ</a:t>
            </a:r>
            <a:r>
              <a:rPr lang="en-US" b="1" dirty="0"/>
              <a:t> </a:t>
            </a:r>
            <a:r>
              <a:rPr lang="en-US" b="1" dirty="0" err="1"/>
              <a:t>cũng</a:t>
            </a:r>
            <a:r>
              <a:rPr lang="en-US" b="1" dirty="0"/>
              <a:t> </a:t>
            </a:r>
            <a:r>
              <a:rPr lang="en-US" b="1" dirty="0" err="1"/>
              <a:t>tương</a:t>
            </a:r>
            <a:r>
              <a:rPr lang="en-US" b="1" dirty="0"/>
              <a:t> </a:t>
            </a:r>
            <a:r>
              <a:rPr lang="en-US" b="1" dirty="0" err="1"/>
              <a:t>tự</a:t>
            </a:r>
            <a:r>
              <a:rPr lang="en-US" b="1" dirty="0"/>
              <a:t> </a:t>
            </a:r>
            <a:r>
              <a:rPr lang="en-US" b="1" dirty="0" err="1"/>
              <a:t>và</a:t>
            </a:r>
            <a:r>
              <a:rPr lang="en-US" b="1" dirty="0"/>
              <a:t> </a:t>
            </a:r>
            <a:r>
              <a:rPr lang="en-US" b="1" dirty="0" err="1"/>
              <a:t>cũng</a:t>
            </a:r>
            <a:r>
              <a:rPr lang="en-US" b="1" dirty="0"/>
              <a:t> </a:t>
            </a:r>
            <a:r>
              <a:rPr lang="en-US" b="1" dirty="0" err="1"/>
              <a:t>đạt</a:t>
            </a:r>
            <a:r>
              <a:rPr lang="en-US" b="1" dirty="0"/>
              <a:t> </a:t>
            </a:r>
            <a:r>
              <a:rPr lang="en-US" b="1" dirty="0" err="1"/>
              <a:t>hiệu</a:t>
            </a:r>
            <a:r>
              <a:rPr lang="en-US" b="1" dirty="0"/>
              <a:t> </a:t>
            </a:r>
            <a:r>
              <a:rPr lang="en-US" b="1" dirty="0" err="1"/>
              <a:t>năng</a:t>
            </a:r>
            <a:r>
              <a:rPr lang="en-US" b="1" dirty="0"/>
              <a:t> </a:t>
            </a:r>
            <a:r>
              <a:rPr lang="en-US" b="1" dirty="0" err="1"/>
              <a:t>tương</a:t>
            </a:r>
            <a:r>
              <a:rPr lang="en-US" b="1" dirty="0"/>
              <a:t> </a:t>
            </a:r>
            <a:r>
              <a:rPr lang="en-US" b="1" dirty="0" err="1"/>
              <a:t>đương</a:t>
            </a:r>
            <a:r>
              <a:rPr lang="en-US" b="1" dirty="0"/>
              <a:t>. </a:t>
            </a:r>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28</a:t>
            </a:fld>
            <a:endParaRPr lang="en-US" altLang="en-US"/>
          </a:p>
        </p:txBody>
      </p:sp>
    </p:spTree>
    <p:extLst>
      <p:ext uri="{BB962C8B-B14F-4D97-AF65-F5344CB8AC3E}">
        <p14:creationId xmlns:p14="http://schemas.microsoft.com/office/powerpoint/2010/main" val="3356127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Sau khi huấn luyện cạnh tranh thì kết quả trên tập kiểm thử của Cityscapes đều tăng gần 10 % với mỗi mô hình. Ta thấy rằng kết quả ở giai đoạn 1 của mô hình rất quan trọng đối với việc huấn luyện ở giai đoạn 2. Mặc dù mô hình Hardnet68 + GALD đã khớp dữ liệu GTA5 tốt hơn hẳn Resnet101 + DeeplabV2 nhưng lại thua kém khi đánh giá trên tập kiểm thử Cityscapes. Điều đó dẫn đến khi huấn luyện giai đoạn 2, mô hình Hardnet68 + GALD đã không đạt hiệu năng tốt như mô hình Resnet101 + DeeplabV2. Mặc dù, mô hình Resnet101 + DeeplabV2 chỉ tăng 8.46 % còn mô hình Hardnet68 + GALD tăng những 10.71 %. Ta cũng thấy rằng khi thêm dữ liệu Carla vào tập nguồn để huấn luyện thì hiệu năng sau giai đoạn 2 lại không tăng nhiều, chỉ tăng 6.38 % </a:t>
            </a:r>
            <a:endParaRPr lang="vi-VN"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30</a:t>
            </a:fld>
            <a:endParaRPr lang="en-US" altLang="en-US"/>
          </a:p>
        </p:txBody>
      </p:sp>
    </p:spTree>
    <p:extLst>
      <p:ext uri="{BB962C8B-B14F-4D97-AF65-F5344CB8AC3E}">
        <p14:creationId xmlns:p14="http://schemas.microsoft.com/office/powerpoint/2010/main" val="1800362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Nhìn</a:t>
            </a:r>
            <a:r>
              <a:rPr lang="en-US" dirty="0"/>
              <a:t> </a:t>
            </a:r>
            <a:r>
              <a:rPr lang="en-US" dirty="0" err="1"/>
              <a:t>vào</a:t>
            </a:r>
            <a:r>
              <a:rPr lang="en-US" dirty="0"/>
              <a:t> </a:t>
            </a:r>
            <a:r>
              <a:rPr lang="en-US" dirty="0" err="1"/>
              <a:t>hình</a:t>
            </a:r>
            <a:r>
              <a:rPr lang="en-US" dirty="0"/>
              <a:t> </a:t>
            </a:r>
            <a:r>
              <a:rPr lang="en-US" dirty="0" err="1"/>
              <a:t>minh</a:t>
            </a:r>
            <a:r>
              <a:rPr lang="en-US" dirty="0"/>
              <a:t> </a:t>
            </a:r>
            <a:r>
              <a:rPr lang="en-US" dirty="0" err="1"/>
              <a:t>hoạ</a:t>
            </a:r>
            <a:r>
              <a:rPr lang="en-US" dirty="0"/>
              <a:t> ta </a:t>
            </a:r>
            <a:r>
              <a:rPr lang="en-US" dirty="0" err="1"/>
              <a:t>thấy</a:t>
            </a:r>
            <a:r>
              <a:rPr lang="en-US" dirty="0"/>
              <a:t>, </a:t>
            </a:r>
            <a:r>
              <a:rPr lang="en-US" dirty="0" err="1"/>
              <a:t>hiệu</a:t>
            </a:r>
            <a:r>
              <a:rPr lang="en-US" dirty="0"/>
              <a:t> </a:t>
            </a:r>
            <a:r>
              <a:rPr lang="en-US" dirty="0" err="1"/>
              <a:t>năng</a:t>
            </a:r>
            <a:r>
              <a:rPr lang="en-US" dirty="0"/>
              <a:t> </a:t>
            </a:r>
            <a:r>
              <a:rPr lang="en-US" dirty="0" err="1"/>
              <a:t>của</a:t>
            </a:r>
            <a:r>
              <a:rPr lang="en-US" dirty="0"/>
              <a:t> </a:t>
            </a:r>
            <a:r>
              <a:rPr lang="en-US" dirty="0" err="1"/>
              <a:t>cả</a:t>
            </a:r>
            <a:r>
              <a:rPr lang="en-US" dirty="0"/>
              <a:t> 3 </a:t>
            </a:r>
            <a:r>
              <a:rPr lang="en-US" dirty="0" err="1"/>
              <a:t>mô</a:t>
            </a:r>
            <a:r>
              <a:rPr lang="en-US" dirty="0"/>
              <a:t> </a:t>
            </a:r>
            <a:r>
              <a:rPr lang="en-US" dirty="0" err="1"/>
              <a:t>hình</a:t>
            </a:r>
            <a:r>
              <a:rPr lang="en-US" dirty="0"/>
              <a:t> </a:t>
            </a:r>
            <a:r>
              <a:rPr lang="en-US" dirty="0" err="1"/>
              <a:t>thay</a:t>
            </a:r>
            <a:r>
              <a:rPr lang="en-US" dirty="0"/>
              <a:t> </a:t>
            </a:r>
            <a:r>
              <a:rPr lang="en-US" dirty="0" err="1"/>
              <a:t>đổi</a:t>
            </a:r>
            <a:r>
              <a:rPr lang="en-US" dirty="0"/>
              <a:t> </a:t>
            </a:r>
            <a:r>
              <a:rPr lang="en-US" dirty="0" err="1"/>
              <a:t>rõ</a:t>
            </a:r>
            <a:r>
              <a:rPr lang="en-US" dirty="0"/>
              <a:t> </a:t>
            </a:r>
            <a:r>
              <a:rPr lang="en-US" dirty="0" err="1"/>
              <a:t>rệt</a:t>
            </a:r>
            <a:r>
              <a:rPr lang="en-US" dirty="0"/>
              <a:t> </a:t>
            </a:r>
            <a:r>
              <a:rPr lang="en-US" dirty="0" err="1"/>
              <a:t>sau</a:t>
            </a:r>
            <a:r>
              <a:rPr lang="en-US" dirty="0"/>
              <a:t>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cạnh</a:t>
            </a:r>
            <a:r>
              <a:rPr lang="en-US" dirty="0"/>
              <a:t> </a:t>
            </a:r>
            <a:r>
              <a:rPr lang="en-US" dirty="0" err="1"/>
              <a:t>tranh</a:t>
            </a:r>
            <a:r>
              <a:rPr lang="en-US" dirty="0"/>
              <a:t> </a:t>
            </a:r>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31</a:t>
            </a:fld>
            <a:endParaRPr lang="en-US" altLang="en-US"/>
          </a:p>
        </p:txBody>
      </p:sp>
    </p:spTree>
    <p:extLst>
      <p:ext uri="{BB962C8B-B14F-4D97-AF65-F5344CB8AC3E}">
        <p14:creationId xmlns:p14="http://schemas.microsoft.com/office/powerpoint/2010/main" val="2459818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Trước tiên, từ mô hình thu được ở giai đoạn 2, ta phải sinh ra tập các giả nhãn của bộ dữ liệu huấn luyện Cityscapes. Giả nhãn được sinh ra tương tự minh hoạ trong Hình (chính là kết quả sau giai đoạn 2). Các bước cấu hình huấn luyện và tham số không khác gì ở giai đoạn 1. Chỉ là thay đổi tập dữ liệu huấn luyện từ GTA5 thành tập Cityscapes với giả nhãn. Phương pháp này không làm tăng hiệu năng cho mô hình với kích thước huấn luyện là [1024, 512]. Nhưng khi kiểm thứ với kích thước gốc của ảnh trong tập kiểm thử là [2048, 1024] thì kết quả cải thiện lên rất tốt. </a:t>
            </a:r>
            <a:endParaRPr lang="vi-VN"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32</a:t>
            </a:fld>
            <a:endParaRPr lang="en-US" altLang="en-US"/>
          </a:p>
        </p:txBody>
      </p:sp>
    </p:spTree>
    <p:extLst>
      <p:ext uri="{BB962C8B-B14F-4D97-AF65-F5344CB8AC3E}">
        <p14:creationId xmlns:p14="http://schemas.microsoft.com/office/powerpoint/2010/main" val="1482503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Ta nhận thấy rằng các phương pháp Hardnet68+GALD và Carla mặc dù làm tăng hiệu năng của mô hình trên tập GTA5 và trên tập kiểm thử của Cityscapes khi ở giai đoạn 1. Nhưng ở giai đoạn 2, thì mô hình Resnet101 + DeeplabV2 vẫn đạt hiệu quả cao nhất. Do đó, ta dùng mô hình này như một "giáo viên" để sinh "nhãn giả" cho các mô hình "sinh viên" học tập. Khi đó, mô hình "sinh viên" Hardnet68 + GALD đạt được hiệu năng cao nhất là 48.9 %. Ta có kết quả như trong bảng</a:t>
            </a:r>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33</a:t>
            </a:fld>
            <a:endParaRPr lang="en-US" altLang="en-US"/>
          </a:p>
        </p:txBody>
      </p:sp>
    </p:spTree>
    <p:extLst>
      <p:ext uri="{BB962C8B-B14F-4D97-AF65-F5344CB8AC3E}">
        <p14:creationId xmlns:p14="http://schemas.microsoft.com/office/powerpoint/2010/main" val="3839169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a:t>
            </a:r>
            <a:r>
              <a:rPr lang="en-US" dirty="0" err="1"/>
              <a:t>đầu</a:t>
            </a:r>
            <a:r>
              <a:rPr lang="en-US" dirty="0"/>
              <a:t> </a:t>
            </a:r>
            <a:r>
              <a:rPr lang="en-US" dirty="0" err="1"/>
              <a:t>tiên</a:t>
            </a:r>
            <a:r>
              <a:rPr lang="en-US" dirty="0"/>
              <a:t> </a:t>
            </a:r>
            <a:r>
              <a:rPr lang="en-US" dirty="0" err="1"/>
              <a:t>là</a:t>
            </a:r>
            <a:r>
              <a:rPr lang="en-US" dirty="0"/>
              <a:t> </a:t>
            </a:r>
            <a:r>
              <a:rPr lang="en-US" dirty="0" err="1"/>
              <a:t>tổng</a:t>
            </a:r>
            <a:r>
              <a:rPr lang="en-US" dirty="0"/>
              <a:t> </a:t>
            </a:r>
            <a:r>
              <a:rPr lang="en-US" dirty="0" err="1"/>
              <a:t>quan</a:t>
            </a:r>
            <a:r>
              <a:rPr lang="en-US" dirty="0"/>
              <a:t> </a:t>
            </a:r>
            <a:r>
              <a:rPr lang="en-US" dirty="0" err="1"/>
              <a:t>bài</a:t>
            </a:r>
            <a:r>
              <a:rPr lang="en-US" dirty="0"/>
              <a:t> </a:t>
            </a:r>
            <a:r>
              <a:rPr lang="en-US" dirty="0" err="1"/>
              <a:t>toán</a:t>
            </a:r>
            <a:r>
              <a:rPr lang="en-US" dirty="0"/>
              <a:t> </a:t>
            </a:r>
            <a:r>
              <a:rPr lang="en-US" dirty="0" err="1"/>
              <a:t>và</a:t>
            </a:r>
            <a:r>
              <a:rPr lang="en-US" dirty="0"/>
              <a:t> </a:t>
            </a:r>
            <a:r>
              <a:rPr lang="en-US" dirty="0" err="1"/>
              <a:t>đặt</a:t>
            </a:r>
            <a:r>
              <a:rPr lang="en-US" dirty="0"/>
              <a:t> </a:t>
            </a:r>
            <a:r>
              <a:rPr lang="en-US" dirty="0" err="1"/>
              <a:t>vấn</a:t>
            </a:r>
            <a:r>
              <a:rPr lang="en-US" dirty="0"/>
              <a:t> </a:t>
            </a:r>
            <a:r>
              <a:rPr lang="en-US" dirty="0" err="1"/>
              <a:t>đề</a:t>
            </a:r>
            <a:r>
              <a:rPr lang="en-US" dirty="0"/>
              <a:t> </a:t>
            </a:r>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3</a:t>
            </a:fld>
            <a:endParaRPr lang="en-US" altLang="en-US"/>
          </a:p>
        </p:txBody>
      </p:sp>
    </p:spTree>
    <p:extLst>
      <p:ext uri="{BB962C8B-B14F-4D97-AF65-F5344CB8AC3E}">
        <p14:creationId xmlns:p14="http://schemas.microsoft.com/office/powerpoint/2010/main" val="2815729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Ta có </a:t>
            </a:r>
            <a:r>
              <a:rPr lang="en-US" b="1" dirty="0" err="1"/>
              <a:t>một</a:t>
            </a:r>
            <a:r>
              <a:rPr lang="en-US" b="1" dirty="0"/>
              <a:t> </a:t>
            </a:r>
            <a:r>
              <a:rPr lang="en-US" b="1" dirty="0" err="1"/>
              <a:t>sô</a:t>
            </a:r>
            <a:r>
              <a:rPr lang="en-US" b="1" dirty="0"/>
              <a:t>́ </a:t>
            </a:r>
            <a:r>
              <a:rPr lang="en-US" b="1" dirty="0" err="1"/>
              <a:t>nhận</a:t>
            </a:r>
            <a:r>
              <a:rPr lang="en-US" b="1" dirty="0"/>
              <a:t> </a:t>
            </a:r>
            <a:r>
              <a:rPr lang="en-US" b="1" dirty="0" err="1"/>
              <a:t>xét</a:t>
            </a:r>
            <a:r>
              <a:rPr lang="en-US" b="1" dirty="0"/>
              <a:t>:</a:t>
            </a:r>
          </a:p>
          <a:p>
            <a:pPr lvl="1"/>
            <a:r>
              <a:rPr lang="en-US" dirty="0"/>
              <a:t>(</a:t>
            </a:r>
            <a:r>
              <a:rPr lang="en-US" dirty="0" err="1"/>
              <a:t>Hàng</a:t>
            </a:r>
            <a:r>
              <a:rPr lang="en-US" dirty="0"/>
              <a:t> 2) sidewalk </a:t>
            </a:r>
            <a:r>
              <a:rPr lang="en-US" dirty="0" err="1"/>
              <a:t>thường</a:t>
            </a:r>
            <a:r>
              <a:rPr lang="en-US" dirty="0"/>
              <a:t> </a:t>
            </a:r>
            <a:r>
              <a:rPr lang="en-US" dirty="0" err="1"/>
              <a:t>bị</a:t>
            </a:r>
            <a:r>
              <a:rPr lang="en-US" dirty="0"/>
              <a:t> </a:t>
            </a:r>
            <a:r>
              <a:rPr lang="en-US" dirty="0" err="1"/>
              <a:t>nhầm</a:t>
            </a:r>
            <a:r>
              <a:rPr lang="en-US" dirty="0"/>
              <a:t> </a:t>
            </a:r>
            <a:r>
              <a:rPr lang="en-US" dirty="0" err="1"/>
              <a:t>thành</a:t>
            </a:r>
            <a:r>
              <a:rPr lang="en-US" dirty="0"/>
              <a:t> road</a:t>
            </a:r>
          </a:p>
          <a:p>
            <a:pPr lvl="1"/>
            <a:r>
              <a:rPr lang="en-US" dirty="0"/>
              <a:t>(</a:t>
            </a:r>
            <a:r>
              <a:rPr lang="en-US" dirty="0" err="1"/>
              <a:t>Cột</a:t>
            </a:r>
            <a:r>
              <a:rPr lang="en-US" dirty="0"/>
              <a:t> 3) </a:t>
            </a:r>
            <a:r>
              <a:rPr lang="en-US" dirty="0" err="1"/>
              <a:t>nhiều</a:t>
            </a:r>
            <a:r>
              <a:rPr lang="en-US" dirty="0"/>
              <a:t> </a:t>
            </a:r>
            <a:r>
              <a:rPr lang="en-US" dirty="0" err="1"/>
              <a:t>lớp</a:t>
            </a:r>
            <a:r>
              <a:rPr lang="en-US" dirty="0"/>
              <a:t> </a:t>
            </a:r>
            <a:r>
              <a:rPr lang="en-US" dirty="0" err="1"/>
              <a:t>bị</a:t>
            </a:r>
            <a:r>
              <a:rPr lang="en-US" dirty="0"/>
              <a:t> </a:t>
            </a:r>
            <a:r>
              <a:rPr lang="en-US" dirty="0" err="1"/>
              <a:t>nhầm</a:t>
            </a:r>
            <a:r>
              <a:rPr lang="en-US" dirty="0"/>
              <a:t> </a:t>
            </a:r>
            <a:r>
              <a:rPr lang="en-US" dirty="0" err="1"/>
              <a:t>với</a:t>
            </a:r>
            <a:r>
              <a:rPr lang="en-US" dirty="0"/>
              <a:t> </a:t>
            </a:r>
            <a:r>
              <a:rPr lang="en-US" dirty="0" err="1"/>
              <a:t>lớp</a:t>
            </a:r>
            <a:r>
              <a:rPr lang="en-US" dirty="0"/>
              <a:t> building, do </a:t>
            </a:r>
            <a:r>
              <a:rPr lang="en-US" dirty="0" err="1"/>
              <a:t>mô</a:t>
            </a:r>
            <a:r>
              <a:rPr lang="en-US" dirty="0"/>
              <a:t> </a:t>
            </a:r>
            <a:r>
              <a:rPr lang="en-US" dirty="0" err="1"/>
              <a:t>hình</a:t>
            </a:r>
            <a:r>
              <a:rPr lang="en-US" dirty="0"/>
              <a:t>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trích</a:t>
            </a:r>
            <a:r>
              <a:rPr lang="en-US" dirty="0"/>
              <a:t> </a:t>
            </a:r>
            <a:r>
              <a:rPr lang="en-US" dirty="0" err="1"/>
              <a:t>xuất</a:t>
            </a:r>
            <a:r>
              <a:rPr lang="en-US" dirty="0"/>
              <a:t> </a:t>
            </a:r>
            <a:r>
              <a:rPr lang="en-US" dirty="0" err="1"/>
              <a:t>các</a:t>
            </a:r>
            <a:r>
              <a:rPr lang="en-US" dirty="0"/>
              <a:t> </a:t>
            </a:r>
            <a:r>
              <a:rPr lang="en-US" dirty="0" err="1"/>
              <a:t>vật</a:t>
            </a:r>
            <a:r>
              <a:rPr lang="en-US" dirty="0"/>
              <a:t> </a:t>
            </a:r>
            <a:r>
              <a:rPr lang="en-US" dirty="0" err="1"/>
              <a:t>thể</a:t>
            </a:r>
            <a:r>
              <a:rPr lang="en-US" dirty="0"/>
              <a:t> </a:t>
            </a:r>
            <a:r>
              <a:rPr lang="en-US" dirty="0" err="1"/>
              <a:t>nhỏ</a:t>
            </a:r>
            <a:r>
              <a:rPr lang="en-US" dirty="0"/>
              <a:t> (light, pole, sign, …) </a:t>
            </a:r>
            <a:r>
              <a:rPr lang="en-US" dirty="0" err="1"/>
              <a:t>khỏi</a:t>
            </a:r>
            <a:r>
              <a:rPr lang="en-US" dirty="0"/>
              <a:t> </a:t>
            </a:r>
            <a:r>
              <a:rPr lang="en-US" dirty="0" err="1"/>
              <a:t>nền</a:t>
            </a:r>
            <a:r>
              <a:rPr lang="en-US" dirty="0"/>
              <a:t> </a:t>
            </a:r>
            <a:r>
              <a:rPr lang="en-US" dirty="0" err="1"/>
              <a:t>có</a:t>
            </a:r>
            <a:r>
              <a:rPr lang="en-US" dirty="0"/>
              <a:t> building. </a:t>
            </a:r>
          </a:p>
          <a:p>
            <a:pPr lvl="1"/>
            <a:r>
              <a:rPr lang="en-US" dirty="0" err="1"/>
              <a:t>Giao</a:t>
            </a:r>
            <a:r>
              <a:rPr lang="en-US" dirty="0"/>
              <a:t> </a:t>
            </a:r>
            <a:r>
              <a:rPr lang="en-US" dirty="0" err="1"/>
              <a:t>điểm</a:t>
            </a:r>
            <a:r>
              <a:rPr lang="en-US" dirty="0"/>
              <a:t> </a:t>
            </a:r>
            <a:r>
              <a:rPr lang="en-US" dirty="0" err="1"/>
              <a:t>của</a:t>
            </a:r>
            <a:r>
              <a:rPr lang="en-US" dirty="0"/>
              <a:t> hang 12-13 (person - rider) </a:t>
            </a:r>
            <a:r>
              <a:rPr lang="en-US" dirty="0" err="1"/>
              <a:t>với</a:t>
            </a:r>
            <a:r>
              <a:rPr lang="en-US" dirty="0"/>
              <a:t> </a:t>
            </a:r>
            <a:r>
              <a:rPr lang="en-US" dirty="0" err="1"/>
              <a:t>cột</a:t>
            </a:r>
            <a:r>
              <a:rPr lang="en-US" dirty="0"/>
              <a:t> 12 – 13(person-rider), </a:t>
            </a:r>
            <a:r>
              <a:rPr lang="en-US" dirty="0" err="1"/>
              <a:t>phân</a:t>
            </a:r>
            <a:r>
              <a:rPr lang="en-US" dirty="0"/>
              <a:t> </a:t>
            </a:r>
            <a:r>
              <a:rPr lang="en-US" dirty="0" err="1"/>
              <a:t>loại</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giữa</a:t>
            </a:r>
            <a:r>
              <a:rPr lang="en-US" dirty="0"/>
              <a:t> </a:t>
            </a:r>
            <a:r>
              <a:rPr lang="en-US" dirty="0" err="1"/>
              <a:t>hai</a:t>
            </a:r>
            <a:r>
              <a:rPr lang="en-US" dirty="0"/>
              <a:t> </a:t>
            </a:r>
            <a:r>
              <a:rPr lang="en-US" dirty="0" err="1"/>
              <a:t>lớp</a:t>
            </a:r>
            <a:r>
              <a:rPr lang="en-US" dirty="0"/>
              <a:t> </a:t>
            </a:r>
            <a:r>
              <a:rPr lang="en-US" dirty="0" err="1"/>
              <a:t>này</a:t>
            </a:r>
            <a:r>
              <a:rPr lang="en-US" dirty="0"/>
              <a:t> </a:t>
            </a:r>
            <a:r>
              <a:rPr lang="en-US" dirty="0" err="1"/>
              <a:t>là</a:t>
            </a:r>
            <a:r>
              <a:rPr lang="en-US" dirty="0"/>
              <a:t> </a:t>
            </a:r>
            <a:r>
              <a:rPr lang="en-US" dirty="0" err="1"/>
              <a:t>dễ</a:t>
            </a:r>
            <a:r>
              <a:rPr lang="en-US" dirty="0"/>
              <a:t> </a:t>
            </a:r>
            <a:r>
              <a:rPr lang="en-US" dirty="0" err="1"/>
              <a:t>hiểu</a:t>
            </a:r>
            <a:r>
              <a:rPr lang="en-US" dirty="0"/>
              <a:t> </a:t>
            </a:r>
            <a:r>
              <a:rPr lang="en-US" dirty="0" err="1"/>
              <a:t>vì</a:t>
            </a:r>
            <a:r>
              <a:rPr lang="en-US" dirty="0"/>
              <a:t> </a:t>
            </a:r>
            <a:r>
              <a:rPr lang="en-US" dirty="0" err="1"/>
              <a:t>chúng</a:t>
            </a:r>
            <a:r>
              <a:rPr lang="en-US" dirty="0"/>
              <a:t> </a:t>
            </a:r>
            <a:r>
              <a:rPr lang="en-US" dirty="0" err="1"/>
              <a:t>không</a:t>
            </a:r>
            <a:r>
              <a:rPr lang="en-US" dirty="0"/>
              <a:t> </a:t>
            </a:r>
            <a:r>
              <a:rPr lang="en-US" dirty="0" err="1"/>
              <a:t>khác</a:t>
            </a:r>
            <a:r>
              <a:rPr lang="en-US" dirty="0"/>
              <a:t> </a:t>
            </a:r>
            <a:r>
              <a:rPr lang="en-US" dirty="0" err="1"/>
              <a:t>nhau</a:t>
            </a:r>
            <a:r>
              <a:rPr lang="en-US" dirty="0"/>
              <a:t> </a:t>
            </a:r>
            <a:r>
              <a:rPr lang="en-US" dirty="0" err="1"/>
              <a:t>trong</a:t>
            </a:r>
            <a:r>
              <a:rPr lang="en-US" dirty="0"/>
              <a:t> </a:t>
            </a:r>
            <a:r>
              <a:rPr lang="en-US" dirty="0" err="1"/>
              <a:t>thực</a:t>
            </a:r>
            <a:r>
              <a:rPr lang="en-US" dirty="0"/>
              <a:t> </a:t>
            </a:r>
            <a:r>
              <a:rPr lang="en-US" dirty="0" err="1"/>
              <a:t>tế</a:t>
            </a:r>
            <a:r>
              <a:rPr lang="en-US" dirty="0"/>
              <a:t>. </a:t>
            </a:r>
            <a:endParaRPr lang="vi-VN"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34</a:t>
            </a:fld>
            <a:endParaRPr lang="en-US" altLang="en-US"/>
          </a:p>
        </p:txBody>
      </p:sp>
    </p:spTree>
    <p:extLst>
      <p:ext uri="{BB962C8B-B14F-4D97-AF65-F5344CB8AC3E}">
        <p14:creationId xmlns:p14="http://schemas.microsoft.com/office/powerpoint/2010/main" val="1268019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Cuối</a:t>
            </a:r>
            <a:r>
              <a:rPr lang="en-US" dirty="0"/>
              <a:t> </a:t>
            </a:r>
            <a:r>
              <a:rPr lang="en-US" dirty="0" err="1"/>
              <a:t>cùng</a:t>
            </a:r>
            <a:r>
              <a:rPr lang="en-US" dirty="0"/>
              <a:t> </a:t>
            </a:r>
            <a:r>
              <a:rPr lang="en-US" dirty="0" err="1"/>
              <a:t>là</a:t>
            </a:r>
            <a:r>
              <a:rPr lang="en-US" dirty="0"/>
              <a:t> </a:t>
            </a:r>
            <a:r>
              <a:rPr lang="en-US" dirty="0" err="1"/>
              <a:t>kết</a:t>
            </a:r>
            <a:r>
              <a:rPr lang="en-US" dirty="0"/>
              <a:t> </a:t>
            </a:r>
            <a:r>
              <a:rPr lang="en-US" dirty="0" err="1"/>
              <a:t>luận</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r>
              <a:rPr lang="en-US" dirty="0"/>
              <a:t> </a:t>
            </a:r>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35</a:t>
            </a:fld>
            <a:endParaRPr lang="en-US" altLang="en-US"/>
          </a:p>
        </p:txBody>
      </p:sp>
    </p:spTree>
    <p:extLst>
      <p:ext uri="{BB962C8B-B14F-4D97-AF65-F5344CB8AC3E}">
        <p14:creationId xmlns:p14="http://schemas.microsoft.com/office/powerpoint/2010/main" val="2304023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Phân vùng ngữ nghĩa (tiếng Anh là semantic segmentation) là một nhiệm vụ nhằm phân loại từng điểm ảnh trong 1 ảnh từ một tập các lớp được định nghĩa trước. Hay đơn giản có thể hiểu đó là việc phân loại các đối tượng trong một ảnh vào các lớp đã định nghĩa trước đó. </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kern="1200" dirty="0">
                <a:solidFill>
                  <a:schemeClr val="tx1"/>
                </a:solidFill>
                <a:effectLst/>
                <a:latin typeface="+mn-lt"/>
                <a:ea typeface="+mn-ea"/>
                <a:cs typeface="+mn-cs"/>
              </a:rPr>
              <a:t>Ví dụ như phân vùng ảnh để tìm con mèo hay con bò. Các lớp khác như bầu trời, cây, bãi cỏ được thể hiện trong hình.</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Khác</a:t>
            </a:r>
            <a:r>
              <a:rPr lang="en-US" dirty="0"/>
              <a:t> </a:t>
            </a:r>
            <a:r>
              <a:rPr lang="en-US" dirty="0" err="1"/>
              <a:t>với</a:t>
            </a:r>
            <a:r>
              <a:rPr lang="en-US" dirty="0"/>
              <a:t> </a:t>
            </a:r>
            <a:r>
              <a:rPr lang="en-US" dirty="0" err="1"/>
              <a:t>bài</a:t>
            </a:r>
            <a:r>
              <a:rPr lang="en-US" dirty="0"/>
              <a:t> </a:t>
            </a:r>
            <a:r>
              <a:rPr lang="en-US" dirty="0" err="1"/>
              <a:t>toán</a:t>
            </a:r>
            <a:r>
              <a:rPr lang="en-US" dirty="0"/>
              <a:t> </a:t>
            </a:r>
            <a:r>
              <a:rPr lang="en-US" dirty="0" err="1"/>
              <a:t>Phát</a:t>
            </a:r>
            <a:r>
              <a:rPr lang="en-US" dirty="0"/>
              <a:t> </a:t>
            </a:r>
            <a:r>
              <a:rPr lang="en-US" dirty="0" err="1"/>
              <a:t>hiện</a:t>
            </a:r>
            <a:r>
              <a:rPr lang="en-US" dirty="0"/>
              <a:t> </a:t>
            </a:r>
            <a:r>
              <a:rPr lang="en-US" dirty="0" err="1"/>
              <a:t>đối</a:t>
            </a:r>
            <a:r>
              <a:rPr lang="en-US" dirty="0"/>
              <a:t> </a:t>
            </a:r>
            <a:r>
              <a:rPr lang="en-US" dirty="0" err="1"/>
              <a:t>tượng</a:t>
            </a:r>
            <a:r>
              <a:rPr lang="en-US" dirty="0"/>
              <a:t> </a:t>
            </a:r>
            <a:r>
              <a:rPr lang="en-US" dirty="0" err="1"/>
              <a:t>ở</a:t>
            </a:r>
            <a:r>
              <a:rPr lang="en-US" dirty="0"/>
              <a:t> </a:t>
            </a:r>
            <a:r>
              <a:rPr lang="en-US" dirty="0" err="1"/>
              <a:t>chỗ</a:t>
            </a:r>
            <a:r>
              <a:rPr lang="en-US" dirty="0"/>
              <a:t> </a:t>
            </a:r>
            <a:r>
              <a:rPr lang="en-US" dirty="0" err="1"/>
              <a:t>nó</a:t>
            </a:r>
            <a:r>
              <a:rPr lang="en-US" dirty="0"/>
              <a:t> </a:t>
            </a:r>
            <a:r>
              <a:rPr lang="en-US" dirty="0" err="1"/>
              <a:t>không</a:t>
            </a:r>
            <a:r>
              <a:rPr lang="en-US" dirty="0"/>
              <a:t> </a:t>
            </a:r>
            <a:r>
              <a:rPr lang="en-US" dirty="0" err="1"/>
              <a:t>dự</a:t>
            </a:r>
            <a:r>
              <a:rPr lang="en-US" dirty="0"/>
              <a:t> </a:t>
            </a:r>
            <a:r>
              <a:rPr lang="en-US" dirty="0" err="1"/>
              <a:t>đoán</a:t>
            </a:r>
            <a:r>
              <a:rPr lang="en-US" dirty="0"/>
              <a:t> “</a:t>
            </a:r>
            <a:r>
              <a:rPr lang="en-US" dirty="0" err="1"/>
              <a:t>hình</a:t>
            </a:r>
            <a:r>
              <a:rPr lang="en-US" dirty="0"/>
              <a:t> </a:t>
            </a:r>
            <a:r>
              <a:rPr lang="en-US" dirty="0" err="1"/>
              <a:t>chữ</a:t>
            </a:r>
            <a:r>
              <a:rPr lang="en-US" dirty="0"/>
              <a:t> </a:t>
            </a:r>
            <a:r>
              <a:rPr lang="en-US" dirty="0" err="1"/>
              <a:t>nhật</a:t>
            </a:r>
            <a:r>
              <a:rPr lang="en-US" dirty="0"/>
              <a:t> bao </a:t>
            </a:r>
            <a:r>
              <a:rPr lang="en-US" dirty="0" err="1"/>
              <a:t>quanh</a:t>
            </a:r>
            <a:r>
              <a:rPr lang="en-US" dirty="0"/>
              <a:t>” </a:t>
            </a:r>
            <a:r>
              <a:rPr lang="en-US" dirty="0" err="1"/>
              <a:t>đối</a:t>
            </a:r>
            <a:r>
              <a:rPr lang="en-US" dirty="0"/>
              <a:t> </a:t>
            </a:r>
            <a:r>
              <a:rPr lang="en-US" dirty="0" err="1"/>
              <a:t>tượng</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Không</a:t>
            </a:r>
            <a:r>
              <a:rPr lang="en-US" dirty="0"/>
              <a:t> </a:t>
            </a:r>
            <a:r>
              <a:rPr lang="en-US" dirty="0" err="1"/>
              <a:t>phân</a:t>
            </a:r>
            <a:r>
              <a:rPr lang="en-US" dirty="0"/>
              <a:t> </a:t>
            </a:r>
            <a:r>
              <a:rPr lang="en-US" dirty="0" err="1"/>
              <a:t>biệt</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khác</a:t>
            </a:r>
            <a:r>
              <a:rPr lang="en-US" dirty="0"/>
              <a:t> </a:t>
            </a:r>
            <a:r>
              <a:rPr lang="en-US" dirty="0" err="1"/>
              <a:t>nhau</a:t>
            </a:r>
            <a:r>
              <a:rPr lang="en-US" dirty="0"/>
              <a:t> </a:t>
            </a:r>
            <a:r>
              <a:rPr lang="en-US" dirty="0" err="1"/>
              <a:t>của</a:t>
            </a:r>
            <a:r>
              <a:rPr lang="en-US" dirty="0"/>
              <a:t> </a:t>
            </a:r>
            <a:r>
              <a:rPr lang="en-US" dirty="0" err="1"/>
              <a:t>một</a:t>
            </a:r>
            <a:r>
              <a:rPr lang="en-US" dirty="0"/>
              <a:t> </a:t>
            </a:r>
            <a:r>
              <a:rPr lang="en-US" dirty="0" err="1"/>
              <a:t>lớp</a:t>
            </a:r>
            <a:r>
              <a:rPr lang="en-US" dirty="0"/>
              <a:t> </a:t>
            </a:r>
            <a:r>
              <a:rPr lang="en-US" dirty="0" err="1"/>
              <a:t>như</a:t>
            </a:r>
            <a:r>
              <a:rPr lang="en-US" dirty="0"/>
              <a:t> </a:t>
            </a:r>
            <a:r>
              <a:rPr lang="en-US" dirty="0" err="1"/>
              <a:t>bài</a:t>
            </a:r>
            <a:r>
              <a:rPr lang="en-US" dirty="0"/>
              <a:t> </a:t>
            </a:r>
            <a:r>
              <a:rPr lang="en-US" dirty="0" err="1"/>
              <a:t>toán</a:t>
            </a:r>
            <a:r>
              <a:rPr lang="en-US" dirty="0"/>
              <a:t> </a:t>
            </a:r>
            <a:r>
              <a:rPr lang="en-US" dirty="0" err="1"/>
              <a:t>Phân</a:t>
            </a:r>
            <a:r>
              <a:rPr lang="en-US" dirty="0"/>
              <a:t> </a:t>
            </a:r>
            <a:r>
              <a:rPr lang="en-US" dirty="0" err="1"/>
              <a:t>vùng</a:t>
            </a:r>
            <a:r>
              <a:rPr lang="en-US" dirty="0"/>
              <a:t> </a:t>
            </a:r>
            <a:r>
              <a:rPr lang="en-US" dirty="0" err="1"/>
              <a:t>thực</a:t>
            </a:r>
            <a:r>
              <a:rPr lang="en-US" dirty="0"/>
              <a:t> </a:t>
            </a:r>
            <a:r>
              <a:rPr lang="en-US" dirty="0" err="1"/>
              <a:t>thể</a:t>
            </a:r>
            <a:r>
              <a:rPr lang="en-US" dirty="0"/>
              <a:t>.</a:t>
            </a:r>
            <a:endParaRPr lang="vi-VN"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4</a:t>
            </a:fld>
            <a:endParaRPr lang="en-US" altLang="en-US"/>
          </a:p>
        </p:txBody>
      </p:sp>
    </p:spTree>
    <p:extLst>
      <p:ext uri="{BB962C8B-B14F-4D97-AF65-F5344CB8AC3E}">
        <p14:creationId xmlns:p14="http://schemas.microsoft.com/office/powerpoint/2010/main" val="382435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Thành công của bài toán phân vùng ngữ nghĩa trong những năm gần đây chủ yếu được thúc đẩy bởi một lượng lớn dữ liệu được gán nhãn có thể truy cập được. </a:t>
            </a:r>
            <a:endParaRPr lang="vi-VN" dirty="0"/>
          </a:p>
          <a:p>
            <a:r>
              <a:rPr lang="vi-VN" sz="1200" kern="1200" dirty="0">
                <a:solidFill>
                  <a:schemeClr val="tx1"/>
                </a:solidFill>
                <a:effectLst/>
                <a:latin typeface="+mn-lt"/>
                <a:ea typeface="+mn-ea"/>
                <a:cs typeface="+mn-cs"/>
              </a:rPr>
              <a:t>Tuy nhiên, thu thập một lượng lớn dữ liệu được gán nhãn cho việc huấn luyện là một tác vụ tốn kém. Nhất là khi bài toán phân vùng ảnh đường phố yêu cầu dữ liệu đa dạng về thời tiết, độ sáng và thời gian trong ngày, vân vân. Gần đây, những tiến bộ trong đồ hoạ máy tính đã cung cấp thêm giải pháp thay thế cho việc gán nhãn thủ công đắt đỏ. </a:t>
            </a:r>
          </a:p>
          <a:p>
            <a:r>
              <a:rPr lang="vi-VN" sz="1200" kern="1200" dirty="0">
                <a:solidFill>
                  <a:schemeClr val="tx1"/>
                </a:solidFill>
                <a:effectLst/>
                <a:latin typeface="+mn-lt"/>
                <a:ea typeface="+mn-ea"/>
                <a:cs typeface="+mn-cs"/>
              </a:rPr>
              <a:t>Nhưng ta không thể nào chỉ huấn luyện mô hình với dữ liệu 3D rồi áp dụng nó vào thực tế được. Cần có một phương pháp chuyển tiếp thông tin từ hình ảnh 3D sang ảnh thực tế.  </a:t>
            </a:r>
          </a:p>
          <a:p>
            <a:r>
              <a:rPr lang="vi-VN" sz="1200" kern="1200" dirty="0">
                <a:solidFill>
                  <a:schemeClr val="tx1"/>
                </a:solidFill>
                <a:effectLst/>
                <a:latin typeface="+mn-lt"/>
                <a:ea typeface="+mn-ea"/>
                <a:cs typeface="+mn-cs"/>
              </a:rPr>
              <a:t>Do đó, kỹ thuật huấn luyện cạnh tranh được sử dụng nhằm tận dụng tốt dữ liệu do đồ hoạ máy tính sinh ra. </a:t>
            </a:r>
            <a:endParaRPr lang="vi-VN"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5</a:t>
            </a:fld>
            <a:endParaRPr lang="en-US" altLang="en-US"/>
          </a:p>
        </p:txBody>
      </p:sp>
    </p:spTree>
    <p:extLst>
      <p:ext uri="{BB962C8B-B14F-4D97-AF65-F5344CB8AC3E}">
        <p14:creationId xmlns:p14="http://schemas.microsoft.com/office/powerpoint/2010/main" val="207466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Đầu</a:t>
            </a:r>
            <a:r>
              <a:rPr lang="en-US" dirty="0"/>
              <a:t> </a:t>
            </a:r>
            <a:r>
              <a:rPr lang="en-US" dirty="0" err="1"/>
              <a:t>tiên</a:t>
            </a:r>
            <a:r>
              <a:rPr lang="en-US" dirty="0"/>
              <a:t> ta </a:t>
            </a:r>
            <a:r>
              <a:rPr lang="en-US" dirty="0" err="1"/>
              <a:t>sẽ</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với</a:t>
            </a:r>
            <a:r>
              <a:rPr lang="en-US" dirty="0"/>
              <a:t> </a:t>
            </a:r>
            <a:r>
              <a:rPr lang="en-US" dirty="0" err="1"/>
              <a:t>dữ</a:t>
            </a:r>
            <a:r>
              <a:rPr lang="en-US" dirty="0"/>
              <a:t> </a:t>
            </a:r>
            <a:r>
              <a:rPr lang="en-US" dirty="0" err="1"/>
              <a:t>liệu</a:t>
            </a:r>
            <a:r>
              <a:rPr lang="en-US" dirty="0"/>
              <a:t> 3D (</a:t>
            </a:r>
            <a:r>
              <a:rPr lang="en-US" dirty="0" err="1"/>
              <a:t>dữ</a:t>
            </a:r>
            <a:r>
              <a:rPr lang="en-US" dirty="0"/>
              <a:t> </a:t>
            </a:r>
            <a:r>
              <a:rPr lang="en-US" dirty="0" err="1"/>
              <a:t>liệu</a:t>
            </a:r>
            <a:r>
              <a:rPr lang="en-US" dirty="0"/>
              <a:t> </a:t>
            </a:r>
            <a:r>
              <a:rPr lang="en-US" dirty="0" err="1"/>
              <a:t>nguồn</a:t>
            </a:r>
            <a:r>
              <a:rPr lang="en-US" dirty="0"/>
              <a:t>) </a:t>
            </a:r>
          </a:p>
          <a:p>
            <a:pPr marL="171450" indent="-171450">
              <a:buFontTx/>
              <a:buChar char="-"/>
            </a:pPr>
            <a:r>
              <a:rPr lang="en-US" dirty="0"/>
              <a:t>Sau </a:t>
            </a:r>
            <a:r>
              <a:rPr lang="en-US" dirty="0" err="1"/>
              <a:t>đó</a:t>
            </a:r>
            <a:r>
              <a:rPr lang="en-US" dirty="0"/>
              <a:t> </a:t>
            </a:r>
            <a:r>
              <a:rPr lang="en-US" dirty="0" err="1"/>
              <a:t>sử</a:t>
            </a:r>
            <a:r>
              <a:rPr lang="en-US" dirty="0"/>
              <a:t> </a:t>
            </a:r>
            <a:r>
              <a:rPr lang="en-US" dirty="0" err="1"/>
              <a:t>dụng</a:t>
            </a:r>
            <a:r>
              <a:rPr lang="en-US" dirty="0"/>
              <a:t> </a:t>
            </a:r>
            <a:r>
              <a:rPr lang="en-US" dirty="0" err="1"/>
              <a:t>kỹ</a:t>
            </a:r>
            <a:r>
              <a:rPr lang="en-US" dirty="0"/>
              <a:t> </a:t>
            </a:r>
            <a:r>
              <a:rPr lang="en-US" dirty="0" err="1"/>
              <a:t>thuật</a:t>
            </a:r>
            <a:r>
              <a:rPr lang="en-US" dirty="0"/>
              <a:t> </a:t>
            </a:r>
            <a:r>
              <a:rPr lang="en-US" dirty="0" err="1"/>
              <a:t>thích</a:t>
            </a:r>
            <a:r>
              <a:rPr lang="en-US" dirty="0"/>
              <a:t> </a:t>
            </a:r>
            <a:r>
              <a:rPr lang="en-US" dirty="0" err="1"/>
              <a:t>ứng</a:t>
            </a:r>
            <a:r>
              <a:rPr lang="en-US" dirty="0"/>
              <a:t> </a:t>
            </a:r>
            <a:r>
              <a:rPr lang="en-US" dirty="0" err="1"/>
              <a:t>miền</a:t>
            </a:r>
            <a:r>
              <a:rPr lang="en-US" dirty="0"/>
              <a:t> </a:t>
            </a:r>
            <a:r>
              <a:rPr lang="en-US" dirty="0" err="1"/>
              <a:t>để</a:t>
            </a:r>
            <a:r>
              <a:rPr lang="en-US" dirty="0"/>
              <a:t> </a:t>
            </a:r>
            <a:r>
              <a:rPr lang="en-US" dirty="0" err="1"/>
              <a:t>chuyên</a:t>
            </a:r>
            <a:r>
              <a:rPr lang="en-US" dirty="0"/>
              <a:t> </a:t>
            </a:r>
            <a:r>
              <a:rPr lang="en-US" dirty="0" err="1"/>
              <a:t>tiếp</a:t>
            </a:r>
            <a:r>
              <a:rPr lang="en-US" dirty="0"/>
              <a:t> </a:t>
            </a:r>
            <a:r>
              <a:rPr lang="en-US" dirty="0" err="1"/>
              <a:t>thông</a:t>
            </a:r>
            <a:r>
              <a:rPr lang="en-US" dirty="0"/>
              <a:t> tin </a:t>
            </a:r>
            <a:r>
              <a:rPr lang="en-US" dirty="0" err="1"/>
              <a:t>kiến</a:t>
            </a:r>
            <a:r>
              <a:rPr lang="en-US" dirty="0"/>
              <a:t> </a:t>
            </a:r>
            <a:r>
              <a:rPr lang="en-US" dirty="0" err="1"/>
              <a:t>thức</a:t>
            </a:r>
            <a:r>
              <a:rPr lang="en-US" dirty="0"/>
              <a:t> </a:t>
            </a:r>
            <a:r>
              <a:rPr lang="en-US" dirty="0" err="1"/>
              <a:t>từ</a:t>
            </a:r>
            <a:r>
              <a:rPr lang="en-US" dirty="0"/>
              <a:t> 3D sang </a:t>
            </a:r>
            <a:r>
              <a:rPr lang="en-US" dirty="0" err="1"/>
              <a:t>ảnh</a:t>
            </a:r>
            <a:r>
              <a:rPr lang="en-US" dirty="0"/>
              <a:t> </a:t>
            </a:r>
            <a:r>
              <a:rPr lang="en-US" dirty="0" err="1"/>
              <a:t>thực</a:t>
            </a:r>
            <a:r>
              <a:rPr lang="en-US" dirty="0"/>
              <a:t> </a:t>
            </a:r>
            <a:r>
              <a:rPr lang="en-US" dirty="0" err="1"/>
              <a:t>tế</a:t>
            </a:r>
            <a:r>
              <a:rPr lang="en-US" dirty="0"/>
              <a: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6</a:t>
            </a:fld>
            <a:endParaRPr lang="en-US" altLang="en-US"/>
          </a:p>
        </p:txBody>
      </p:sp>
    </p:spTree>
    <p:extLst>
      <p:ext uri="{BB962C8B-B14F-4D97-AF65-F5344CB8AC3E}">
        <p14:creationId xmlns:p14="http://schemas.microsoft.com/office/powerpoint/2010/main" val="542540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7</a:t>
            </a:fld>
            <a:endParaRPr lang="en-US" altLang="en-US"/>
          </a:p>
        </p:txBody>
      </p:sp>
    </p:spTree>
    <p:extLst>
      <p:ext uri="{BB962C8B-B14F-4D97-AF65-F5344CB8AC3E}">
        <p14:creationId xmlns:p14="http://schemas.microsoft.com/office/powerpoint/2010/main" val="253630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dirty="0"/>
              <a:t> </a:t>
            </a:r>
            <a:r>
              <a:rPr lang="en-US" dirty="0" err="1"/>
              <a:t>theo</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a:t>
            </a:r>
            <a:r>
              <a:rPr lang="en-US" dirty="0" err="1"/>
              <a:t>về</a:t>
            </a:r>
            <a:r>
              <a:rPr lang="en-US" dirty="0"/>
              <a:t> </a:t>
            </a:r>
            <a:r>
              <a:rPr lang="en-US" dirty="0" err="1"/>
              <a:t>lý</a:t>
            </a:r>
            <a:r>
              <a:rPr lang="en-US" dirty="0"/>
              <a:t> </a:t>
            </a:r>
            <a:r>
              <a:rPr lang="en-US" dirty="0" err="1"/>
              <a:t>thuyết</a:t>
            </a:r>
            <a:r>
              <a:rPr lang="en-US" dirty="0"/>
              <a:t> </a:t>
            </a:r>
            <a:r>
              <a:rPr lang="en-US" dirty="0" err="1"/>
              <a:t>và</a:t>
            </a:r>
            <a:r>
              <a:rPr lang="en-US" dirty="0"/>
              <a:t> </a:t>
            </a:r>
            <a:r>
              <a:rPr lang="en-US" dirty="0" err="1"/>
              <a:t>các</a:t>
            </a:r>
            <a:r>
              <a:rPr lang="en-US" dirty="0"/>
              <a:t> </a:t>
            </a:r>
            <a:r>
              <a:rPr lang="en-US" dirty="0" err="1"/>
              <a:t>nghiên</a:t>
            </a:r>
            <a:r>
              <a:rPr lang="en-US" dirty="0"/>
              <a:t> </a:t>
            </a:r>
            <a:r>
              <a:rPr lang="en-US" dirty="0" err="1"/>
              <a:t>cứu</a:t>
            </a:r>
            <a:r>
              <a:rPr lang="en-US" dirty="0"/>
              <a:t> </a:t>
            </a:r>
            <a:r>
              <a:rPr lang="en-US" dirty="0" err="1"/>
              <a:t>liên</a:t>
            </a:r>
            <a:r>
              <a:rPr lang="en-US" dirty="0"/>
              <a:t> </a:t>
            </a:r>
            <a:r>
              <a:rPr lang="en-US" dirty="0" err="1"/>
              <a:t>quan</a:t>
            </a:r>
            <a:r>
              <a:rPr lang="en-US" dirty="0"/>
              <a:t> </a:t>
            </a:r>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9</a:t>
            </a:fld>
            <a:endParaRPr lang="en-US" altLang="en-US"/>
          </a:p>
        </p:txBody>
      </p:sp>
    </p:spTree>
    <p:extLst>
      <p:ext uri="{BB962C8B-B14F-4D97-AF65-F5344CB8AC3E}">
        <p14:creationId xmlns:p14="http://schemas.microsoft.com/office/powerpoint/2010/main" val="1462357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Khi nhắc đến học đối nghịch, ta không thể không đề cập đến kiến trúc mạng GAN (Generative Adversarial Network). GAN thuộc họ các mô hình sinh dữ liệu. Các mô hình sinh có thể tạo ra các đầu ra có ý nghĩa mới được cung cấp các mã hóa tùy ý. Ví dụ: GAN có thể tạo khuôn mặt người nổi tiếng mới không phải là người thật bằng cách thực hiện phép nội suy không gian tiềm ẩn. Ta có thể áp dụng hiệu quả ý tưởng này cho những bộ dữ liệu không gán nhãn hay nói đúng hơn là việc gán nhãn rất tốn kém chi phí và thời gian. </a:t>
            </a:r>
            <a:endParaRPr lang="vi-VN" dirty="0"/>
          </a:p>
          <a:p>
            <a:r>
              <a:rPr lang="vi-VN" sz="1200" kern="1200" dirty="0">
                <a:solidFill>
                  <a:schemeClr val="tx1"/>
                </a:solidFill>
                <a:effectLst/>
                <a:latin typeface="+mn-lt"/>
                <a:ea typeface="+mn-ea"/>
                <a:cs typeface="+mn-cs"/>
              </a:rPr>
              <a:t>Mô hình tổng quát của mạng GAN bao gồm 2 bộ phận là bộ sinh (generator) và bộ phân biệt (discriminator) có vai trò tương tự như một kẻ làm giả và một cảnh sát. Mục tiêu của kẻ làm giả là tạo ra những tờ tiền giả nhằm đánh lừa cảnh sát. Ngược lại, nhiệm vụ của cảnh sát là phân biệt được đâu là tiền giả và đâu là tiền thật.  </a:t>
            </a: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endParaRPr lang="en-US" dirty="0"/>
          </a:p>
        </p:txBody>
      </p:sp>
      <p:sp>
        <p:nvSpPr>
          <p:cNvPr id="4" name="Slide Number Placeholder 3"/>
          <p:cNvSpPr>
            <a:spLocks noGrp="1"/>
          </p:cNvSpPr>
          <p:nvPr>
            <p:ph type="sldNum" sz="quarter" idx="5"/>
          </p:nvPr>
        </p:nvSpPr>
        <p:spPr/>
        <p:txBody>
          <a:bodyPr/>
          <a:lstStyle/>
          <a:p>
            <a:fld id="{7EFB9B00-F637-4009-ABE7-B858A374688F}" type="slidenum">
              <a:rPr lang="en-US" altLang="en-US" smtClean="0"/>
              <a:pPr/>
              <a:t>10</a:t>
            </a:fld>
            <a:endParaRPr lang="en-US" altLang="en-US"/>
          </a:p>
        </p:txBody>
      </p:sp>
    </p:spTree>
    <p:extLst>
      <p:ext uri="{BB962C8B-B14F-4D97-AF65-F5344CB8AC3E}">
        <p14:creationId xmlns:p14="http://schemas.microsoft.com/office/powerpoint/2010/main" val="29334136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4313238"/>
            <a:ext cx="6858000" cy="1655762"/>
          </a:xfrm>
        </p:spPr>
        <p:txBody>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DE58608-C433-4D40-BB4D-CCF1F29DEC9A}" type="datetime1">
              <a:rPr lang="en-US" smtClean="0"/>
              <a:t>7/9/21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C9061F4-FA6C-4C5C-9A5A-AFFE6E95DA0A}" type="slidenum">
              <a:rPr lang="en-US" altLang="en-US"/>
              <a:pPr/>
              <a:t>‹#›</a:t>
            </a:fld>
            <a:endParaRPr lang="en-US" altLang="en-US"/>
          </a:p>
        </p:txBody>
      </p:sp>
    </p:spTree>
    <p:extLst>
      <p:ext uri="{BB962C8B-B14F-4D97-AF65-F5344CB8AC3E}">
        <p14:creationId xmlns:p14="http://schemas.microsoft.com/office/powerpoint/2010/main" val="3431897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2105365-3382-8E4D-BD09-F4D89D254E40}" type="datetime1">
              <a:rPr lang="en-US" smtClean="0"/>
              <a:t>7/9/21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9AB1408-0E78-484E-BA2B-B7AF9ECCF345}" type="slidenum">
              <a:rPr lang="en-US" altLang="en-US"/>
              <a:pPr/>
              <a:t>‹#›</a:t>
            </a:fld>
            <a:endParaRPr lang="en-US" altLang="en-US"/>
          </a:p>
        </p:txBody>
      </p:sp>
    </p:spTree>
    <p:extLst>
      <p:ext uri="{BB962C8B-B14F-4D97-AF65-F5344CB8AC3E}">
        <p14:creationId xmlns:p14="http://schemas.microsoft.com/office/powerpoint/2010/main" val="600226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2D0D058-6366-7D4A-8771-C60191E2B8E8}" type="datetime1">
              <a:rPr lang="en-US" smtClean="0"/>
              <a:t>7/9/21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42D8C3A-A00C-4E1F-8C2B-34D861FFF249}" type="slidenum">
              <a:rPr lang="en-US" altLang="en-US"/>
              <a:pPr/>
              <a:t>‹#›</a:t>
            </a:fld>
            <a:endParaRPr lang="en-US" altLang="en-US"/>
          </a:p>
        </p:txBody>
      </p:sp>
    </p:spTree>
    <p:extLst>
      <p:ext uri="{BB962C8B-B14F-4D97-AF65-F5344CB8AC3E}">
        <p14:creationId xmlns:p14="http://schemas.microsoft.com/office/powerpoint/2010/main" val="2239916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1069" y="0"/>
            <a:ext cx="8775510" cy="859810"/>
          </a:xfrm>
        </p:spPr>
        <p:txBody>
          <a:bodyPr/>
          <a:lstStyle/>
          <a:p>
            <a:r>
              <a:rPr lang="en-US" dirty="0"/>
              <a:t>Click to edit Master title style</a:t>
            </a:r>
          </a:p>
        </p:txBody>
      </p:sp>
      <p:sp>
        <p:nvSpPr>
          <p:cNvPr id="3" name="Content Placeholder 2"/>
          <p:cNvSpPr>
            <a:spLocks noGrp="1"/>
          </p:cNvSpPr>
          <p:nvPr>
            <p:ph idx="1"/>
          </p:nvPr>
        </p:nvSpPr>
        <p:spPr>
          <a:xfrm>
            <a:off x="191069" y="1346200"/>
            <a:ext cx="8775510" cy="490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02DB466-8C7D-ED4C-BCBA-5FD69BE16D48}" type="datetime1">
              <a:rPr lang="en-US" smtClean="0"/>
              <a:t>7/9/21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7CA4010-35C3-48DB-A282-899B6B79F12D}" type="slidenum">
              <a:rPr lang="en-US" altLang="en-US"/>
              <a:pPr/>
              <a:t>‹#›</a:t>
            </a:fld>
            <a:endParaRPr lang="en-US" altLang="en-US"/>
          </a:p>
        </p:txBody>
      </p:sp>
    </p:spTree>
    <p:extLst>
      <p:ext uri="{BB962C8B-B14F-4D97-AF65-F5344CB8AC3E}">
        <p14:creationId xmlns:p14="http://schemas.microsoft.com/office/powerpoint/2010/main" val="176079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98BA772-2EBE-A345-B6FC-56E3353C252E}" type="datetime1">
              <a:rPr lang="en-US" smtClean="0"/>
              <a:t>7/9/21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FDDEFAD-FB41-4702-8EBC-6B27AE47BEE6}" type="slidenum">
              <a:rPr lang="en-US" altLang="en-US"/>
              <a:pPr/>
              <a:t>‹#›</a:t>
            </a:fld>
            <a:endParaRPr lang="en-US" altLang="en-US"/>
          </a:p>
        </p:txBody>
      </p:sp>
    </p:spTree>
    <p:extLst>
      <p:ext uri="{BB962C8B-B14F-4D97-AF65-F5344CB8AC3E}">
        <p14:creationId xmlns:p14="http://schemas.microsoft.com/office/powerpoint/2010/main" val="3504234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9FDDC0A-3514-D04A-AA46-3EE18C11FADC}" type="datetime1">
              <a:rPr lang="en-US" smtClean="0"/>
              <a:t>7/9/21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ABB016E-4A5B-4F31-A0CA-B0E1825C80DA}" type="slidenum">
              <a:rPr lang="en-US" altLang="en-US"/>
              <a:pPr/>
              <a:t>‹#›</a:t>
            </a:fld>
            <a:endParaRPr lang="en-US" altLang="en-US"/>
          </a:p>
        </p:txBody>
      </p:sp>
    </p:spTree>
    <p:extLst>
      <p:ext uri="{BB962C8B-B14F-4D97-AF65-F5344CB8AC3E}">
        <p14:creationId xmlns:p14="http://schemas.microsoft.com/office/powerpoint/2010/main" val="1701287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CD695DE-BF6D-DC41-97DF-D27FBB3F9635}" type="datetime1">
              <a:rPr lang="en-US" smtClean="0"/>
              <a:t>7/9/21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82E73065-95F7-4CBD-AFBA-9D4043C06199}" type="slidenum">
              <a:rPr lang="en-US" altLang="en-US"/>
              <a:pPr/>
              <a:t>‹#›</a:t>
            </a:fld>
            <a:endParaRPr lang="en-US" altLang="en-US"/>
          </a:p>
        </p:txBody>
      </p:sp>
    </p:spTree>
    <p:extLst>
      <p:ext uri="{BB962C8B-B14F-4D97-AF65-F5344CB8AC3E}">
        <p14:creationId xmlns:p14="http://schemas.microsoft.com/office/powerpoint/2010/main" val="89844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lvl1pPr>
          </a:lstStyle>
          <a:p>
            <a:pPr>
              <a:defRPr/>
            </a:pPr>
            <a:fld id="{8F2987FB-D32C-2445-8C7B-84E65B2975F3}" type="datetime1">
              <a:rPr lang="en-US" smtClean="0"/>
              <a:t>7/9/21</a:t>
            </a:fld>
            <a:endParaRPr lang="en-US"/>
          </a:p>
        </p:txBody>
      </p:sp>
      <p:sp>
        <p:nvSpPr>
          <p:cNvPr id="3" name="Footer Placeholder 3"/>
          <p:cNvSpPr>
            <a:spLocks noGrp="1"/>
          </p:cNvSpPr>
          <p:nvPr>
            <p:ph type="ftr" sz="quarter" idx="11"/>
          </p:nvPr>
        </p:nvSpPr>
        <p:spPr/>
        <p:txBody>
          <a:bodyPr/>
          <a:lstStyle>
            <a:lvl1pPr>
              <a:defRPr/>
            </a:lvl1pPr>
          </a:lstStyle>
          <a:p>
            <a:pPr>
              <a:defRPr/>
            </a:pPr>
            <a:endParaRPr lang="en-US"/>
          </a:p>
        </p:txBody>
      </p:sp>
      <p:sp>
        <p:nvSpPr>
          <p:cNvPr id="4" name="Slide Number Placeholder 4"/>
          <p:cNvSpPr>
            <a:spLocks noGrp="1"/>
          </p:cNvSpPr>
          <p:nvPr>
            <p:ph type="sldNum" sz="quarter" idx="12"/>
          </p:nvPr>
        </p:nvSpPr>
        <p:spPr/>
        <p:txBody>
          <a:bodyPr/>
          <a:lstStyle>
            <a:lvl1pPr>
              <a:defRPr/>
            </a:lvl1pPr>
          </a:lstStyle>
          <a:p>
            <a:fld id="{CD9339A8-01C7-4234-B369-CFC0BE8A68E1}" type="slidenum">
              <a:rPr lang="en-US" altLang="en-US"/>
              <a:pPr/>
              <a:t>‹#›</a:t>
            </a:fld>
            <a:endParaRPr lang="en-US" altLang="en-US"/>
          </a:p>
        </p:txBody>
      </p:sp>
    </p:spTree>
    <p:extLst>
      <p:ext uri="{BB962C8B-B14F-4D97-AF65-F5344CB8AC3E}">
        <p14:creationId xmlns:p14="http://schemas.microsoft.com/office/powerpoint/2010/main" val="1723649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80AC6E76-AD6D-324A-9308-023E4A9E6E32}" type="datetime1">
              <a:rPr lang="en-US" smtClean="0"/>
              <a:t>7/9/21</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EEC3E6DD-FCAE-4258-AF49-A52EC9786C05}" type="slidenum">
              <a:rPr lang="en-US" altLang="en-US"/>
              <a:pPr/>
              <a:t>‹#›</a:t>
            </a:fld>
            <a:endParaRPr lang="en-US" altLang="en-US"/>
          </a:p>
        </p:txBody>
      </p:sp>
    </p:spTree>
    <p:extLst>
      <p:ext uri="{BB962C8B-B14F-4D97-AF65-F5344CB8AC3E}">
        <p14:creationId xmlns:p14="http://schemas.microsoft.com/office/powerpoint/2010/main" val="4217641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0F61A19-9950-4C44-9189-0DC6F9D173DD}" type="datetime1">
              <a:rPr lang="en-US" smtClean="0"/>
              <a:t>7/9/21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E1686D0-E61A-4D81-978D-7D5780E7248B}" type="slidenum">
              <a:rPr lang="en-US" altLang="en-US"/>
              <a:pPr/>
              <a:t>‹#›</a:t>
            </a:fld>
            <a:endParaRPr lang="en-US" altLang="en-US"/>
          </a:p>
        </p:txBody>
      </p:sp>
    </p:spTree>
    <p:extLst>
      <p:ext uri="{BB962C8B-B14F-4D97-AF65-F5344CB8AC3E}">
        <p14:creationId xmlns:p14="http://schemas.microsoft.com/office/powerpoint/2010/main" val="36191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75DAD73-CB78-0640-902D-0472B3FB46E5}" type="datetime1">
              <a:rPr lang="en-US" smtClean="0"/>
              <a:t>7/9/21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4060177-EB54-461E-95A5-9D12AB5B076F}" type="slidenum">
              <a:rPr lang="en-US" altLang="en-US"/>
              <a:pPr/>
              <a:t>‹#›</a:t>
            </a:fld>
            <a:endParaRPr lang="en-US" altLang="en-US"/>
          </a:p>
        </p:txBody>
      </p:sp>
    </p:spTree>
    <p:extLst>
      <p:ext uri="{BB962C8B-B14F-4D97-AF65-F5344CB8AC3E}">
        <p14:creationId xmlns:p14="http://schemas.microsoft.com/office/powerpoint/2010/main" val="1885290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50125" y="0"/>
            <a:ext cx="8830102" cy="87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150125" y="1346200"/>
            <a:ext cx="8830102"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fld id="{8543E529-2E87-4C48-8A44-D61681FD0523}" type="datetime1">
              <a:rPr lang="en-US" smtClean="0"/>
              <a:t>7/9/21</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457949" y="6356350"/>
            <a:ext cx="2522277"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fld id="{1A601C9C-012A-4C30-9B73-46513D720D2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5" r:id="rId1"/>
    <p:sldLayoutId id="2147483677" r:id="rId2"/>
    <p:sldLayoutId id="2147483678" r:id="rId3"/>
    <p:sldLayoutId id="2147483679" r:id="rId4"/>
    <p:sldLayoutId id="2147483680" r:id="rId5"/>
    <p:sldLayoutId id="2147483686" r:id="rId6"/>
    <p:sldLayoutId id="2147483687" r:id="rId7"/>
    <p:sldLayoutId id="2147483681" r:id="rId8"/>
    <p:sldLayoutId id="2147483682" r:id="rId9"/>
    <p:sldLayoutId id="2147483683" r:id="rId10"/>
    <p:sldLayoutId id="2147483684" r:id="rId11"/>
  </p:sldLayoutIdLst>
  <p:hf hdr="0" ftr="0" dt="0"/>
  <p:txStyles>
    <p:titleStyle>
      <a:lvl1pPr algn="ctr" defTabSz="685800" rtl="0" eaLnBrk="0" fontAlgn="base" hangingPunct="0">
        <a:lnSpc>
          <a:spcPct val="90000"/>
        </a:lnSpc>
        <a:spcBef>
          <a:spcPct val="0"/>
        </a:spcBef>
        <a:spcAft>
          <a:spcPct val="0"/>
        </a:spcAft>
        <a:defRPr sz="3600" b="1" kern="1200">
          <a:solidFill>
            <a:schemeClr val="bg1"/>
          </a:solidFill>
          <a:latin typeface="+mj-lt"/>
          <a:ea typeface="+mj-ea"/>
          <a:cs typeface="+mj-cs"/>
        </a:defRPr>
      </a:lvl1pPr>
      <a:lvl2pPr algn="l" defTabSz="685800" rtl="0" eaLnBrk="0" fontAlgn="base" hangingPunct="0">
        <a:lnSpc>
          <a:spcPct val="90000"/>
        </a:lnSpc>
        <a:spcBef>
          <a:spcPct val="0"/>
        </a:spcBef>
        <a:spcAft>
          <a:spcPct val="0"/>
        </a:spcAft>
        <a:defRPr sz="3600" b="1">
          <a:solidFill>
            <a:schemeClr val="bg1"/>
          </a:solidFill>
          <a:latin typeface="Calibri Light" pitchFamily="34" charset="0"/>
        </a:defRPr>
      </a:lvl2pPr>
      <a:lvl3pPr algn="l" defTabSz="685800" rtl="0" eaLnBrk="0" fontAlgn="base" hangingPunct="0">
        <a:lnSpc>
          <a:spcPct val="90000"/>
        </a:lnSpc>
        <a:spcBef>
          <a:spcPct val="0"/>
        </a:spcBef>
        <a:spcAft>
          <a:spcPct val="0"/>
        </a:spcAft>
        <a:defRPr sz="3600" b="1">
          <a:solidFill>
            <a:schemeClr val="bg1"/>
          </a:solidFill>
          <a:latin typeface="Calibri Light" pitchFamily="34" charset="0"/>
        </a:defRPr>
      </a:lvl3pPr>
      <a:lvl4pPr algn="l" defTabSz="685800" rtl="0" eaLnBrk="0" fontAlgn="base" hangingPunct="0">
        <a:lnSpc>
          <a:spcPct val="90000"/>
        </a:lnSpc>
        <a:spcBef>
          <a:spcPct val="0"/>
        </a:spcBef>
        <a:spcAft>
          <a:spcPct val="0"/>
        </a:spcAft>
        <a:defRPr sz="3600" b="1">
          <a:solidFill>
            <a:schemeClr val="bg1"/>
          </a:solidFill>
          <a:latin typeface="Calibri Light" pitchFamily="34" charset="0"/>
        </a:defRPr>
      </a:lvl4pPr>
      <a:lvl5pPr algn="l" defTabSz="685800" rtl="0" eaLnBrk="0" fontAlgn="base" hangingPunct="0">
        <a:lnSpc>
          <a:spcPct val="90000"/>
        </a:lnSpc>
        <a:spcBef>
          <a:spcPct val="0"/>
        </a:spcBef>
        <a:spcAft>
          <a:spcPct val="0"/>
        </a:spcAft>
        <a:defRPr sz="3600" b="1">
          <a:solidFill>
            <a:schemeClr val="bg1"/>
          </a:solidFill>
          <a:latin typeface="Calibri Light" pitchFamily="34" charset="0"/>
        </a:defRPr>
      </a:lvl5pPr>
      <a:lvl6pPr marL="457200" algn="l" defTabSz="685800" rtl="0" fontAlgn="base">
        <a:lnSpc>
          <a:spcPct val="90000"/>
        </a:lnSpc>
        <a:spcBef>
          <a:spcPct val="0"/>
        </a:spcBef>
        <a:spcAft>
          <a:spcPct val="0"/>
        </a:spcAft>
        <a:defRPr sz="3600" b="1">
          <a:solidFill>
            <a:schemeClr val="bg1"/>
          </a:solidFill>
          <a:latin typeface="Calibri Light" pitchFamily="34" charset="0"/>
        </a:defRPr>
      </a:lvl6pPr>
      <a:lvl7pPr marL="914400" algn="l" defTabSz="685800" rtl="0" fontAlgn="base">
        <a:lnSpc>
          <a:spcPct val="90000"/>
        </a:lnSpc>
        <a:spcBef>
          <a:spcPct val="0"/>
        </a:spcBef>
        <a:spcAft>
          <a:spcPct val="0"/>
        </a:spcAft>
        <a:defRPr sz="3600" b="1">
          <a:solidFill>
            <a:schemeClr val="bg1"/>
          </a:solidFill>
          <a:latin typeface="Calibri Light" pitchFamily="34" charset="0"/>
        </a:defRPr>
      </a:lvl7pPr>
      <a:lvl8pPr marL="1371600" algn="l" defTabSz="685800" rtl="0" fontAlgn="base">
        <a:lnSpc>
          <a:spcPct val="90000"/>
        </a:lnSpc>
        <a:spcBef>
          <a:spcPct val="0"/>
        </a:spcBef>
        <a:spcAft>
          <a:spcPct val="0"/>
        </a:spcAft>
        <a:defRPr sz="3600" b="1">
          <a:solidFill>
            <a:schemeClr val="bg1"/>
          </a:solidFill>
          <a:latin typeface="Calibri Light" pitchFamily="34" charset="0"/>
        </a:defRPr>
      </a:lvl8pPr>
      <a:lvl9pPr marL="1828800" algn="l" defTabSz="685800" rtl="0" fontAlgn="base">
        <a:lnSpc>
          <a:spcPct val="90000"/>
        </a:lnSpc>
        <a:spcBef>
          <a:spcPct val="0"/>
        </a:spcBef>
        <a:spcAft>
          <a:spcPct val="0"/>
        </a:spcAft>
        <a:defRPr sz="3600" b="1">
          <a:solidFill>
            <a:schemeClr val="bg1"/>
          </a:solidFill>
          <a:latin typeface="Calibri Light"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404040"/>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404040"/>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404040"/>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404040"/>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40404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hyperlink" Target="https://arxiv.org/search/cs?searchtype=author&amp;query=Wang%2C+H"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5398" y="1407049"/>
            <a:ext cx="7373203" cy="544620"/>
          </a:xfrm>
        </p:spPr>
        <p:txBody>
          <a:bodyPr rtlCol="0">
            <a:noAutofit/>
          </a:bodyPr>
          <a:lstStyle/>
          <a:p>
            <a:pPr>
              <a:defRPr/>
            </a:pPr>
            <a:r>
              <a:rPr lang="en-US" sz="3600" dirty="0">
                <a:solidFill>
                  <a:schemeClr val="accent2">
                    <a:lumMod val="50000"/>
                  </a:schemeClr>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BÁO CÁO ĐỒ ÁN TỐT NGHIỆP</a:t>
            </a:r>
            <a:endParaRPr lang="en-US" sz="3600" dirty="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1488346" y="4332350"/>
            <a:ext cx="3083653" cy="1634764"/>
          </a:xfrm>
        </p:spPr>
        <p:txBody>
          <a:bodyPr rtlCol="0">
            <a:normAutofit/>
          </a:bodyPr>
          <a:lstStyle/>
          <a:p>
            <a:pPr algn="r"/>
            <a:r>
              <a:rPr lang="vi-VN" sz="1800" b="1" dirty="0">
                <a:latin typeface="Calibri (Body)"/>
              </a:rPr>
              <a:t>CHUYÊN NGÀNH:</a:t>
            </a:r>
          </a:p>
          <a:p>
            <a:pPr algn="r"/>
            <a:r>
              <a:rPr lang="vi-VN" sz="1800" b="1" dirty="0">
                <a:latin typeface="Calibri (Body)"/>
              </a:rPr>
              <a:t>SINH VIÊN:</a:t>
            </a:r>
          </a:p>
          <a:p>
            <a:pPr algn="r"/>
            <a:r>
              <a:rPr lang="vi-VN" sz="1800" b="1" dirty="0">
                <a:latin typeface="Calibri (Body)"/>
              </a:rPr>
              <a:t>GIẢNG VIÊN HƯỚNG DẪN:</a:t>
            </a:r>
          </a:p>
          <a:p>
            <a:pPr algn="r"/>
            <a:endParaRPr lang="es-ES_tradnl" sz="1800" dirty="0">
              <a:latin typeface="Calibri (Body)"/>
            </a:endParaRPr>
          </a:p>
        </p:txBody>
      </p:sp>
      <p:sp>
        <p:nvSpPr>
          <p:cNvPr id="4" name="Title 1"/>
          <p:cNvSpPr txBox="1">
            <a:spLocks/>
          </p:cNvSpPr>
          <p:nvPr/>
        </p:nvSpPr>
        <p:spPr bwMode="auto">
          <a:xfrm>
            <a:off x="240145" y="2101706"/>
            <a:ext cx="8811491" cy="178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noAutofit/>
          </a:bodyPr>
          <a:lstStyle>
            <a:lvl1pPr marL="0" marR="0" indent="0" algn="ctr" defTabSz="685800" rtl="0" eaLnBrk="1" fontAlgn="auto" latinLnBrk="0" hangingPunct="1">
              <a:lnSpc>
                <a:spcPct val="90000"/>
              </a:lnSpc>
              <a:spcBef>
                <a:spcPct val="0"/>
              </a:spcBef>
              <a:spcAft>
                <a:spcPts val="0"/>
              </a:spcAft>
              <a:buClrTx/>
              <a:buSzTx/>
              <a:buFontTx/>
              <a:buNone/>
              <a:tabLst/>
              <a:defRPr sz="4400" b="1" kern="1200">
                <a:solidFill>
                  <a:schemeClr val="tx1">
                    <a:lumMod val="75000"/>
                    <a:lumOff val="25000"/>
                  </a:schemeClr>
                </a:solidFill>
                <a:latin typeface="+mj-lt"/>
                <a:ea typeface="+mj-ea"/>
                <a:cs typeface="+mj-cs"/>
              </a:defRPr>
            </a:lvl1pPr>
            <a:lvl2pPr algn="l" defTabSz="685800" rtl="0" eaLnBrk="0" fontAlgn="base" hangingPunct="0">
              <a:lnSpc>
                <a:spcPct val="90000"/>
              </a:lnSpc>
              <a:spcBef>
                <a:spcPct val="0"/>
              </a:spcBef>
              <a:spcAft>
                <a:spcPct val="0"/>
              </a:spcAft>
              <a:defRPr sz="3600" b="1">
                <a:solidFill>
                  <a:schemeClr val="bg1"/>
                </a:solidFill>
                <a:latin typeface="Calibri Light" pitchFamily="34" charset="0"/>
              </a:defRPr>
            </a:lvl2pPr>
            <a:lvl3pPr algn="l" defTabSz="685800" rtl="0" eaLnBrk="0" fontAlgn="base" hangingPunct="0">
              <a:lnSpc>
                <a:spcPct val="90000"/>
              </a:lnSpc>
              <a:spcBef>
                <a:spcPct val="0"/>
              </a:spcBef>
              <a:spcAft>
                <a:spcPct val="0"/>
              </a:spcAft>
              <a:defRPr sz="3600" b="1">
                <a:solidFill>
                  <a:schemeClr val="bg1"/>
                </a:solidFill>
                <a:latin typeface="Calibri Light" pitchFamily="34" charset="0"/>
              </a:defRPr>
            </a:lvl3pPr>
            <a:lvl4pPr algn="l" defTabSz="685800" rtl="0" eaLnBrk="0" fontAlgn="base" hangingPunct="0">
              <a:lnSpc>
                <a:spcPct val="90000"/>
              </a:lnSpc>
              <a:spcBef>
                <a:spcPct val="0"/>
              </a:spcBef>
              <a:spcAft>
                <a:spcPct val="0"/>
              </a:spcAft>
              <a:defRPr sz="3600" b="1">
                <a:solidFill>
                  <a:schemeClr val="bg1"/>
                </a:solidFill>
                <a:latin typeface="Calibri Light" pitchFamily="34" charset="0"/>
              </a:defRPr>
            </a:lvl4pPr>
            <a:lvl5pPr algn="l" defTabSz="685800" rtl="0" eaLnBrk="0" fontAlgn="base" hangingPunct="0">
              <a:lnSpc>
                <a:spcPct val="90000"/>
              </a:lnSpc>
              <a:spcBef>
                <a:spcPct val="0"/>
              </a:spcBef>
              <a:spcAft>
                <a:spcPct val="0"/>
              </a:spcAft>
              <a:defRPr sz="3600" b="1">
                <a:solidFill>
                  <a:schemeClr val="bg1"/>
                </a:solidFill>
                <a:latin typeface="Calibri Light" pitchFamily="34" charset="0"/>
              </a:defRPr>
            </a:lvl5pPr>
            <a:lvl6pPr marL="457200" algn="l" defTabSz="685800" rtl="0" fontAlgn="base">
              <a:lnSpc>
                <a:spcPct val="90000"/>
              </a:lnSpc>
              <a:spcBef>
                <a:spcPct val="0"/>
              </a:spcBef>
              <a:spcAft>
                <a:spcPct val="0"/>
              </a:spcAft>
              <a:defRPr sz="3600" b="1">
                <a:solidFill>
                  <a:schemeClr val="bg1"/>
                </a:solidFill>
                <a:latin typeface="Calibri Light" pitchFamily="34" charset="0"/>
              </a:defRPr>
            </a:lvl6pPr>
            <a:lvl7pPr marL="914400" algn="l" defTabSz="685800" rtl="0" fontAlgn="base">
              <a:lnSpc>
                <a:spcPct val="90000"/>
              </a:lnSpc>
              <a:spcBef>
                <a:spcPct val="0"/>
              </a:spcBef>
              <a:spcAft>
                <a:spcPct val="0"/>
              </a:spcAft>
              <a:defRPr sz="3600" b="1">
                <a:solidFill>
                  <a:schemeClr val="bg1"/>
                </a:solidFill>
                <a:latin typeface="Calibri Light" pitchFamily="34" charset="0"/>
              </a:defRPr>
            </a:lvl7pPr>
            <a:lvl8pPr marL="1371600" algn="l" defTabSz="685800" rtl="0" fontAlgn="base">
              <a:lnSpc>
                <a:spcPct val="90000"/>
              </a:lnSpc>
              <a:spcBef>
                <a:spcPct val="0"/>
              </a:spcBef>
              <a:spcAft>
                <a:spcPct val="0"/>
              </a:spcAft>
              <a:defRPr sz="3600" b="1">
                <a:solidFill>
                  <a:schemeClr val="bg1"/>
                </a:solidFill>
                <a:latin typeface="Calibri Light" pitchFamily="34" charset="0"/>
              </a:defRPr>
            </a:lvl8pPr>
            <a:lvl9pPr marL="1828800" algn="l" defTabSz="685800" rtl="0" fontAlgn="base">
              <a:lnSpc>
                <a:spcPct val="90000"/>
              </a:lnSpc>
              <a:spcBef>
                <a:spcPct val="0"/>
              </a:spcBef>
              <a:spcAft>
                <a:spcPct val="0"/>
              </a:spcAft>
              <a:defRPr sz="3600" b="1">
                <a:solidFill>
                  <a:schemeClr val="bg1"/>
                </a:solidFill>
                <a:latin typeface="Calibri Light" pitchFamily="34" charset="0"/>
              </a:defRPr>
            </a:lvl9pPr>
          </a:lstStyle>
          <a:p>
            <a:pPr>
              <a:defRPr/>
            </a:pPr>
            <a:r>
              <a:rPr lang="en-US" sz="1600" u="sng" dirty="0">
                <a:solidFill>
                  <a:srgbClr val="540000"/>
                </a:solidFill>
                <a:latin typeface="Tahoma" panose="020B0604030504040204" pitchFamily="34" charset="0"/>
                <a:ea typeface="Tahoma" panose="020B0604030504040204" pitchFamily="34" charset="0"/>
                <a:cs typeface="Tahoma" panose="020B0604030504040204" pitchFamily="34" charset="0"/>
              </a:rPr>
              <a:t>TÊN ĐỀ TÀI</a:t>
            </a:r>
            <a:endParaRPr lang="en-US" sz="2000" u="sng" dirty="0">
              <a:solidFill>
                <a:srgbClr val="540000"/>
              </a:solidFill>
              <a:latin typeface="Tahoma" panose="020B0604030504040204" pitchFamily="34" charset="0"/>
              <a:ea typeface="Tahoma" panose="020B0604030504040204" pitchFamily="34" charset="0"/>
              <a:cs typeface="Tahoma" panose="020B0604030504040204" pitchFamily="34" charset="0"/>
            </a:endParaRPr>
          </a:p>
          <a:p>
            <a:pPr algn="l">
              <a:defRPr/>
            </a:pPr>
            <a:endParaRPr lang="en-US" sz="1000" u="sng" dirty="0">
              <a:solidFill>
                <a:srgbClr val="540000"/>
              </a:solidFill>
              <a:latin typeface="Tahoma" panose="020B0604030504040204" pitchFamily="34" charset="0"/>
              <a:ea typeface="Tahoma" panose="020B0604030504040204" pitchFamily="34" charset="0"/>
              <a:cs typeface="Tahoma" panose="020B0604030504040204" pitchFamily="34" charset="0"/>
            </a:endParaRPr>
          </a:p>
          <a:p>
            <a:pPr>
              <a:lnSpc>
                <a:spcPct val="110000"/>
              </a:lnSpc>
              <a:defRPr/>
            </a:pPr>
            <a:r>
              <a:rPr lang="en-US" sz="2350" dirty="0">
                <a:solidFill>
                  <a:srgbClr val="540000"/>
                </a:solidFill>
                <a:latin typeface="Tahoma" panose="020B0604030504040204" pitchFamily="34" charset="0"/>
                <a:ea typeface="Tahoma" panose="020B0604030504040204" pitchFamily="34" charset="0"/>
                <a:cs typeface="Tahoma" panose="020B0604030504040204" pitchFamily="34" charset="0"/>
              </a:rPr>
              <a:t>KỸ THUẬT THÍCH ỨNG MIỀN DỮ LIỆU TRONG BÀI TOÁN PHÂN VÙNG NGỮ NGHĨA ẢNH ĐƯỜNG PHỐ ỨNG DỤNG CHO XE TỰ LÁI</a:t>
            </a:r>
          </a:p>
        </p:txBody>
      </p:sp>
      <p:sp>
        <p:nvSpPr>
          <p:cNvPr id="5" name="Subtitle 2"/>
          <p:cNvSpPr txBox="1">
            <a:spLocks/>
          </p:cNvSpPr>
          <p:nvPr/>
        </p:nvSpPr>
        <p:spPr bwMode="auto">
          <a:xfrm>
            <a:off x="1143000" y="6349856"/>
            <a:ext cx="6858000" cy="50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0" indent="0" algn="ctr" defTabSz="685800" rtl="0" eaLnBrk="0" fontAlgn="base" hangingPunct="0">
              <a:lnSpc>
                <a:spcPct val="90000"/>
              </a:lnSpc>
              <a:spcBef>
                <a:spcPts val="750"/>
              </a:spcBef>
              <a:spcAft>
                <a:spcPct val="0"/>
              </a:spcAft>
              <a:buFont typeface="Arial" panose="020B0604020202020204" pitchFamily="34" charset="0"/>
              <a:buNone/>
              <a:defRPr sz="2800" kern="1200">
                <a:solidFill>
                  <a:schemeClr val="bg1"/>
                </a:solidFill>
                <a:latin typeface="+mn-lt"/>
                <a:ea typeface="+mn-ea"/>
                <a:cs typeface="+mn-cs"/>
              </a:defRPr>
            </a:lvl1pPr>
            <a:lvl2pPr marL="342900" indent="0" algn="ctr" defTabSz="685800" rtl="0" eaLnBrk="0" fontAlgn="base" hangingPunct="0">
              <a:lnSpc>
                <a:spcPct val="90000"/>
              </a:lnSpc>
              <a:spcBef>
                <a:spcPts val="375"/>
              </a:spcBef>
              <a:spcAft>
                <a:spcPct val="0"/>
              </a:spcAft>
              <a:buFont typeface="Arial" panose="020B0604020202020204" pitchFamily="34" charset="0"/>
              <a:buNone/>
              <a:defRPr sz="1500" kern="1200">
                <a:solidFill>
                  <a:srgbClr val="404040"/>
                </a:solidFill>
                <a:latin typeface="+mn-lt"/>
                <a:ea typeface="+mn-ea"/>
                <a:cs typeface="+mn-cs"/>
              </a:defRPr>
            </a:lvl2pPr>
            <a:lvl3pPr marL="685800" indent="0" algn="ctr" defTabSz="685800" rtl="0" eaLnBrk="0" fontAlgn="base" hangingPunct="0">
              <a:lnSpc>
                <a:spcPct val="90000"/>
              </a:lnSpc>
              <a:spcBef>
                <a:spcPts val="375"/>
              </a:spcBef>
              <a:spcAft>
                <a:spcPct val="0"/>
              </a:spcAft>
              <a:buFont typeface="Arial" panose="020B0604020202020204" pitchFamily="34" charset="0"/>
              <a:buNone/>
              <a:defRPr sz="1350" kern="1200">
                <a:solidFill>
                  <a:srgbClr val="404040"/>
                </a:solidFill>
                <a:latin typeface="+mn-lt"/>
                <a:ea typeface="+mn-ea"/>
                <a:cs typeface="+mn-cs"/>
              </a:defRPr>
            </a:lvl3pPr>
            <a:lvl4pPr marL="1028700" indent="0" algn="ctr" defTabSz="685800" rtl="0" eaLnBrk="0" fontAlgn="base" hangingPunct="0">
              <a:lnSpc>
                <a:spcPct val="90000"/>
              </a:lnSpc>
              <a:spcBef>
                <a:spcPts val="375"/>
              </a:spcBef>
              <a:spcAft>
                <a:spcPct val="0"/>
              </a:spcAft>
              <a:buFont typeface="Arial" panose="020B0604020202020204" pitchFamily="34" charset="0"/>
              <a:buNone/>
              <a:defRPr sz="1200" kern="1200">
                <a:solidFill>
                  <a:srgbClr val="404040"/>
                </a:solidFill>
                <a:latin typeface="+mn-lt"/>
                <a:ea typeface="+mn-ea"/>
                <a:cs typeface="+mn-cs"/>
              </a:defRPr>
            </a:lvl4pPr>
            <a:lvl5pPr marL="1371600" indent="0" algn="ctr" defTabSz="685800" rtl="0" eaLnBrk="0" fontAlgn="base" hangingPunct="0">
              <a:lnSpc>
                <a:spcPct val="90000"/>
              </a:lnSpc>
              <a:spcBef>
                <a:spcPts val="375"/>
              </a:spcBef>
              <a:spcAft>
                <a:spcPct val="0"/>
              </a:spcAft>
              <a:buFont typeface="Arial" panose="020B0604020202020204" pitchFamily="34" charset="0"/>
              <a:buNone/>
              <a:defRPr sz="1200" kern="1200">
                <a:solidFill>
                  <a:srgbClr val="404040"/>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eaLnBrk="1" fontAlgn="auto" hangingPunct="1">
              <a:spcAft>
                <a:spcPts val="0"/>
              </a:spcAft>
              <a:defRPr/>
            </a:pPr>
            <a:r>
              <a:rPr lang="en-US" sz="1800" i="1" dirty="0">
                <a:latin typeface="Times New Roman" panose="02020603050405020304" pitchFamily="18" charset="0"/>
                <a:cs typeface="Times New Roman" panose="02020603050405020304" pitchFamily="18" charset="0"/>
              </a:rPr>
              <a:t>Hà Nội, </a:t>
            </a:r>
            <a:r>
              <a:rPr lang="en-US" sz="1800" i="1" dirty="0" err="1">
                <a:latin typeface="Times New Roman" panose="02020603050405020304" pitchFamily="18" charset="0"/>
                <a:cs typeface="Times New Roman" panose="02020603050405020304" pitchFamily="18" charset="0"/>
              </a:rPr>
              <a:t>tháng</a:t>
            </a:r>
            <a:r>
              <a:rPr lang="en-US" sz="1800" i="1" dirty="0">
                <a:latin typeface="Times New Roman" panose="02020603050405020304" pitchFamily="18" charset="0"/>
                <a:cs typeface="Times New Roman" panose="02020603050405020304" pitchFamily="18" charset="0"/>
              </a:rPr>
              <a:t> 7/2020</a:t>
            </a:r>
          </a:p>
        </p:txBody>
      </p:sp>
      <p:sp>
        <p:nvSpPr>
          <p:cNvPr id="7" name="Subtitle 2">
            <a:extLst>
              <a:ext uri="{FF2B5EF4-FFF2-40B4-BE49-F238E27FC236}">
                <a16:creationId xmlns:a16="http://schemas.microsoft.com/office/drawing/2014/main" id="{AAA4F46D-77E5-45A5-9FA9-B4A547CE5A02}"/>
              </a:ext>
            </a:extLst>
          </p:cNvPr>
          <p:cNvSpPr txBox="1">
            <a:spLocks/>
          </p:cNvSpPr>
          <p:nvPr/>
        </p:nvSpPr>
        <p:spPr bwMode="auto">
          <a:xfrm>
            <a:off x="4571999" y="4324370"/>
            <a:ext cx="4138730" cy="211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0" indent="0" algn="ctr" defTabSz="685800" rtl="0" eaLnBrk="0" fontAlgn="base" hangingPunct="0">
              <a:lnSpc>
                <a:spcPct val="90000"/>
              </a:lnSpc>
              <a:spcBef>
                <a:spcPts val="750"/>
              </a:spcBef>
              <a:spcAft>
                <a:spcPct val="0"/>
              </a:spcAft>
              <a:buFont typeface="Arial" panose="020B0604020202020204" pitchFamily="34" charset="0"/>
              <a:buNone/>
              <a:defRPr sz="2800" kern="1200">
                <a:solidFill>
                  <a:schemeClr val="bg1"/>
                </a:solidFill>
                <a:latin typeface="+mn-lt"/>
                <a:ea typeface="+mn-ea"/>
                <a:cs typeface="+mn-cs"/>
              </a:defRPr>
            </a:lvl1pPr>
            <a:lvl2pPr marL="342900" indent="0" algn="ctr" defTabSz="685800" rtl="0" eaLnBrk="0" fontAlgn="base" hangingPunct="0">
              <a:lnSpc>
                <a:spcPct val="90000"/>
              </a:lnSpc>
              <a:spcBef>
                <a:spcPts val="375"/>
              </a:spcBef>
              <a:spcAft>
                <a:spcPct val="0"/>
              </a:spcAft>
              <a:buFont typeface="Arial" panose="020B0604020202020204" pitchFamily="34" charset="0"/>
              <a:buNone/>
              <a:defRPr sz="1500" kern="1200">
                <a:solidFill>
                  <a:srgbClr val="404040"/>
                </a:solidFill>
                <a:latin typeface="+mn-lt"/>
                <a:ea typeface="+mn-ea"/>
                <a:cs typeface="+mn-cs"/>
              </a:defRPr>
            </a:lvl2pPr>
            <a:lvl3pPr marL="685800" indent="0" algn="ctr" defTabSz="685800" rtl="0" eaLnBrk="0" fontAlgn="base" hangingPunct="0">
              <a:lnSpc>
                <a:spcPct val="90000"/>
              </a:lnSpc>
              <a:spcBef>
                <a:spcPts val="375"/>
              </a:spcBef>
              <a:spcAft>
                <a:spcPct val="0"/>
              </a:spcAft>
              <a:buFont typeface="Arial" panose="020B0604020202020204" pitchFamily="34" charset="0"/>
              <a:buNone/>
              <a:defRPr sz="1350" kern="1200">
                <a:solidFill>
                  <a:srgbClr val="404040"/>
                </a:solidFill>
                <a:latin typeface="+mn-lt"/>
                <a:ea typeface="+mn-ea"/>
                <a:cs typeface="+mn-cs"/>
              </a:defRPr>
            </a:lvl3pPr>
            <a:lvl4pPr marL="1028700" indent="0" algn="ctr" defTabSz="685800" rtl="0" eaLnBrk="0" fontAlgn="base" hangingPunct="0">
              <a:lnSpc>
                <a:spcPct val="90000"/>
              </a:lnSpc>
              <a:spcBef>
                <a:spcPts val="375"/>
              </a:spcBef>
              <a:spcAft>
                <a:spcPct val="0"/>
              </a:spcAft>
              <a:buFont typeface="Arial" panose="020B0604020202020204" pitchFamily="34" charset="0"/>
              <a:buNone/>
              <a:defRPr sz="1200" kern="1200">
                <a:solidFill>
                  <a:srgbClr val="404040"/>
                </a:solidFill>
                <a:latin typeface="+mn-lt"/>
                <a:ea typeface="+mn-ea"/>
                <a:cs typeface="+mn-cs"/>
              </a:defRPr>
            </a:lvl4pPr>
            <a:lvl5pPr marL="1371600" indent="0" algn="ctr" defTabSz="685800" rtl="0" eaLnBrk="0" fontAlgn="base" hangingPunct="0">
              <a:lnSpc>
                <a:spcPct val="90000"/>
              </a:lnSpc>
              <a:spcBef>
                <a:spcPts val="375"/>
              </a:spcBef>
              <a:spcAft>
                <a:spcPct val="0"/>
              </a:spcAft>
              <a:buFont typeface="Arial" panose="020B0604020202020204" pitchFamily="34" charset="0"/>
              <a:buNone/>
              <a:defRPr sz="1200" kern="1200">
                <a:solidFill>
                  <a:srgbClr val="404040"/>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vi-VN" sz="1800" b="1" dirty="0">
                <a:latin typeface="Calibri (Body)"/>
              </a:rPr>
              <a:t>CÔNG NGHỆ THÔNG TIN</a:t>
            </a:r>
          </a:p>
          <a:p>
            <a:pPr algn="l"/>
            <a:r>
              <a:rPr lang="vi-VN" sz="1800" b="1" dirty="0">
                <a:latin typeface="Calibri (Body)"/>
              </a:rPr>
              <a:t>NGUYỄN TIẾN TÀI – 20164837</a:t>
            </a:r>
            <a:endParaRPr lang="es-ES_tradnl" sz="1800" b="1" dirty="0">
              <a:latin typeface="Calibri (Body)"/>
            </a:endParaRPr>
          </a:p>
          <a:p>
            <a:pPr algn="l"/>
            <a:r>
              <a:rPr lang="es-ES_tradnl" sz="1800" b="1" dirty="0">
                <a:latin typeface="Calibri (Body)"/>
              </a:rPr>
              <a:t>TS. ĐINH VIẾT SANG</a:t>
            </a:r>
          </a:p>
        </p:txBody>
      </p:sp>
      <p:sp>
        <p:nvSpPr>
          <p:cNvPr id="6" name="Slide Number Placeholder 5">
            <a:extLst>
              <a:ext uri="{FF2B5EF4-FFF2-40B4-BE49-F238E27FC236}">
                <a16:creationId xmlns:a16="http://schemas.microsoft.com/office/drawing/2014/main" id="{EF79A982-071D-D946-8985-DED97104A00C}"/>
              </a:ext>
            </a:extLst>
          </p:cNvPr>
          <p:cNvSpPr>
            <a:spLocks noGrp="1"/>
          </p:cNvSpPr>
          <p:nvPr>
            <p:ph type="sldNum" sz="quarter" idx="12"/>
          </p:nvPr>
        </p:nvSpPr>
        <p:spPr/>
        <p:txBody>
          <a:bodyPr/>
          <a:lstStyle/>
          <a:p>
            <a:fld id="{3C9061F4-FA6C-4C5C-9A5A-AFFE6E95DA0A}" type="slidenum">
              <a:rPr lang="en-US" altLang="en-US" smtClean="0"/>
              <a:pPr/>
              <a:t>1</a:t>
            </a:fld>
            <a:endParaRPr lang="en-US"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CFBC-236E-2641-8F0B-B64DC90E5900}"/>
              </a:ext>
            </a:extLst>
          </p:cNvPr>
          <p:cNvSpPr>
            <a:spLocks noGrp="1"/>
          </p:cNvSpPr>
          <p:nvPr>
            <p:ph type="title"/>
          </p:nvPr>
        </p:nvSpPr>
        <p:spPr/>
        <p:txBody>
          <a:bodyPr/>
          <a:lstStyle/>
          <a:p>
            <a:r>
              <a:rPr lang="en-US" dirty="0" err="1"/>
              <a:t>Mạng</a:t>
            </a:r>
            <a:r>
              <a:rPr lang="en-US" dirty="0"/>
              <a:t> </a:t>
            </a:r>
            <a:r>
              <a:rPr lang="en-US" dirty="0" err="1"/>
              <a:t>đối</a:t>
            </a:r>
            <a:r>
              <a:rPr lang="en-US" dirty="0"/>
              <a:t> </a:t>
            </a:r>
            <a:r>
              <a:rPr lang="en-US" dirty="0" err="1"/>
              <a:t>nghịch</a:t>
            </a:r>
            <a:r>
              <a:rPr lang="en-US" dirty="0"/>
              <a:t> (GAN)</a:t>
            </a:r>
          </a:p>
        </p:txBody>
      </p:sp>
      <p:pic>
        <p:nvPicPr>
          <p:cNvPr id="6" name="Content Placeholder 5" descr="Timeline&#10;&#10;Description automatically generated">
            <a:extLst>
              <a:ext uri="{FF2B5EF4-FFF2-40B4-BE49-F238E27FC236}">
                <a16:creationId xmlns:a16="http://schemas.microsoft.com/office/drawing/2014/main" id="{5A6CAF2C-E5C3-654E-8DA7-EE9DB39652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74390" y="1633543"/>
            <a:ext cx="5947400" cy="3949074"/>
          </a:xfrm>
        </p:spPr>
      </p:pic>
      <p:sp>
        <p:nvSpPr>
          <p:cNvPr id="4" name="Slide Number Placeholder 3">
            <a:extLst>
              <a:ext uri="{FF2B5EF4-FFF2-40B4-BE49-F238E27FC236}">
                <a16:creationId xmlns:a16="http://schemas.microsoft.com/office/drawing/2014/main" id="{98A2450E-2269-9548-BD38-5DAAFAE8211B}"/>
              </a:ext>
            </a:extLst>
          </p:cNvPr>
          <p:cNvSpPr>
            <a:spLocks noGrp="1"/>
          </p:cNvSpPr>
          <p:nvPr>
            <p:ph type="sldNum" sz="quarter" idx="12"/>
          </p:nvPr>
        </p:nvSpPr>
        <p:spPr/>
        <p:txBody>
          <a:bodyPr/>
          <a:lstStyle/>
          <a:p>
            <a:fld id="{17CA4010-35C3-48DB-A282-899B6B79F12D}" type="slidenum">
              <a:rPr lang="en-US" altLang="en-US" smtClean="0"/>
              <a:pPr/>
              <a:t>10</a:t>
            </a:fld>
            <a:endParaRPr lang="en-US" altLang="en-US"/>
          </a:p>
        </p:txBody>
      </p:sp>
      <p:sp>
        <p:nvSpPr>
          <p:cNvPr id="8" name="TextBox 7">
            <a:extLst>
              <a:ext uri="{FF2B5EF4-FFF2-40B4-BE49-F238E27FC236}">
                <a16:creationId xmlns:a16="http://schemas.microsoft.com/office/drawing/2014/main" id="{D9218172-B977-D942-B1A8-86EFEDE48F48}"/>
              </a:ext>
            </a:extLst>
          </p:cNvPr>
          <p:cNvSpPr txBox="1"/>
          <p:nvPr/>
        </p:nvSpPr>
        <p:spPr>
          <a:xfrm>
            <a:off x="270583" y="1308726"/>
            <a:ext cx="2522277" cy="5632311"/>
          </a:xfrm>
          <a:prstGeom prst="rect">
            <a:avLst/>
          </a:prstGeom>
          <a:noFill/>
        </p:spPr>
        <p:txBody>
          <a:bodyPr wrap="square" rtlCol="0">
            <a:spAutoFit/>
          </a:bodyPr>
          <a:lstStyle/>
          <a:p>
            <a:pPr marL="285750" indent="-285750">
              <a:buFont typeface="Arial" panose="020B0604020202020204" pitchFamily="34" charset="0"/>
              <a:buChar char="•"/>
            </a:pPr>
            <a:r>
              <a:rPr lang="en-US" dirty="0"/>
              <a:t>Generative Adversarial Network (</a:t>
            </a:r>
            <a:r>
              <a:rPr lang="vi-VN" dirty="0"/>
              <a:t>GAN) thuộc họ các mô hình sinh dữ liệu </a:t>
            </a:r>
          </a:p>
          <a:p>
            <a:pPr marL="285750" indent="-285750">
              <a:buFont typeface="Arial" panose="020B0604020202020204" pitchFamily="34" charset="0"/>
              <a:buChar char="•"/>
            </a:pPr>
            <a:r>
              <a:rPr lang="vi-VN" dirty="0"/>
              <a:t>Bao gồm 2 bộ phận là </a:t>
            </a:r>
            <a:r>
              <a:rPr lang="vi-VN" b="1" dirty="0"/>
              <a:t>bộ sinh </a:t>
            </a:r>
            <a:r>
              <a:rPr lang="vi-VN" dirty="0"/>
              <a:t>(generator) và </a:t>
            </a:r>
            <a:r>
              <a:rPr lang="vi-VN" b="1" dirty="0"/>
              <a:t>bộ phân biệt </a:t>
            </a:r>
            <a:r>
              <a:rPr lang="vi-VN" dirty="0"/>
              <a:t>(discriminator) có vai trò tương tự như một kẻ làm giả và một cảnh sát. </a:t>
            </a:r>
          </a:p>
          <a:p>
            <a:pPr marL="285750" indent="-285750">
              <a:buFont typeface="Arial" panose="020B0604020202020204" pitchFamily="34" charset="0"/>
              <a:buChar char="•"/>
            </a:pPr>
            <a:r>
              <a:rPr lang="vi-VN" dirty="0"/>
              <a:t>Mục tiêu của </a:t>
            </a:r>
            <a:r>
              <a:rPr lang="vi-VN" b="1" dirty="0"/>
              <a:t>kẻ làm giả</a:t>
            </a:r>
            <a:r>
              <a:rPr lang="vi-VN" dirty="0"/>
              <a:t> là tạo ra những tờ tiền giả nhằm đánh lừa </a:t>
            </a:r>
            <a:r>
              <a:rPr lang="vi-VN" b="1" dirty="0"/>
              <a:t>cảnh sát</a:t>
            </a:r>
            <a:r>
              <a:rPr lang="vi-VN" dirty="0"/>
              <a:t>. </a:t>
            </a:r>
          </a:p>
          <a:p>
            <a:pPr marL="285750" indent="-285750">
              <a:buFont typeface="Arial" panose="020B0604020202020204" pitchFamily="34" charset="0"/>
              <a:buChar char="•"/>
            </a:pPr>
            <a:r>
              <a:rPr lang="vi-VN" dirty="0"/>
              <a:t>Nhiệm vụ của </a:t>
            </a:r>
            <a:r>
              <a:rPr lang="vi-VN" b="1" dirty="0"/>
              <a:t>cảnh sát</a:t>
            </a:r>
            <a:r>
              <a:rPr lang="vi-VN" dirty="0"/>
              <a:t> là phân biệt được đâu là tiền giả và đâu là tiền thật. </a:t>
            </a:r>
          </a:p>
          <a:p>
            <a:endParaRPr lang="en-US" dirty="0"/>
          </a:p>
        </p:txBody>
      </p:sp>
    </p:spTree>
    <p:extLst>
      <p:ext uri="{BB962C8B-B14F-4D97-AF65-F5344CB8AC3E}">
        <p14:creationId xmlns:p14="http://schemas.microsoft.com/office/powerpoint/2010/main" val="3498337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D5D15-A408-BB46-B7D9-27D5FF0D9F28}"/>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mạng</a:t>
            </a:r>
            <a:r>
              <a:rPr lang="en-US" dirty="0"/>
              <a:t> </a:t>
            </a:r>
            <a:r>
              <a:rPr lang="en-US" dirty="0" err="1"/>
              <a:t>thích</a:t>
            </a:r>
            <a:r>
              <a:rPr lang="en-US" dirty="0"/>
              <a:t> </a:t>
            </a:r>
            <a:r>
              <a:rPr lang="en-US" dirty="0" err="1"/>
              <a:t>ứng</a:t>
            </a:r>
            <a:r>
              <a:rPr lang="en-US" dirty="0"/>
              <a:t> </a:t>
            </a:r>
            <a:r>
              <a:rPr lang="en-US" dirty="0" err="1"/>
              <a:t>miền</a:t>
            </a:r>
            <a:endParaRPr lang="en-US" dirty="0"/>
          </a:p>
        </p:txBody>
      </p:sp>
      <p:pic>
        <p:nvPicPr>
          <p:cNvPr id="6" name="Content Placeholder 5" descr="Diagram, text&#10;&#10;Description automatically generated">
            <a:extLst>
              <a:ext uri="{FF2B5EF4-FFF2-40B4-BE49-F238E27FC236}">
                <a16:creationId xmlns:a16="http://schemas.microsoft.com/office/drawing/2014/main" id="{6B4853A9-9A8A-1941-AFED-A6BA99E784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4856" y="1524436"/>
            <a:ext cx="7009144" cy="2995609"/>
          </a:xfrm>
        </p:spPr>
      </p:pic>
      <p:sp>
        <p:nvSpPr>
          <p:cNvPr id="4" name="Slide Number Placeholder 3">
            <a:extLst>
              <a:ext uri="{FF2B5EF4-FFF2-40B4-BE49-F238E27FC236}">
                <a16:creationId xmlns:a16="http://schemas.microsoft.com/office/drawing/2014/main" id="{F8A177A6-25A6-CB42-ABB2-AC7ECBBFAB5B}"/>
              </a:ext>
            </a:extLst>
          </p:cNvPr>
          <p:cNvSpPr>
            <a:spLocks noGrp="1"/>
          </p:cNvSpPr>
          <p:nvPr>
            <p:ph type="sldNum" sz="quarter" idx="12"/>
          </p:nvPr>
        </p:nvSpPr>
        <p:spPr/>
        <p:txBody>
          <a:bodyPr/>
          <a:lstStyle/>
          <a:p>
            <a:fld id="{17CA4010-35C3-48DB-A282-899B6B79F12D}" type="slidenum">
              <a:rPr lang="en-US" altLang="en-US" smtClean="0"/>
              <a:pPr/>
              <a:t>11</a:t>
            </a:fld>
            <a:endParaRPr lang="en-US" altLang="en-US"/>
          </a:p>
        </p:txBody>
      </p:sp>
      <p:sp>
        <p:nvSpPr>
          <p:cNvPr id="8" name="TextBox 7">
            <a:extLst>
              <a:ext uri="{FF2B5EF4-FFF2-40B4-BE49-F238E27FC236}">
                <a16:creationId xmlns:a16="http://schemas.microsoft.com/office/drawing/2014/main" id="{CC20624E-95D6-0641-8FD3-C4C131BCA3D9}"/>
              </a:ext>
            </a:extLst>
          </p:cNvPr>
          <p:cNvSpPr txBox="1"/>
          <p:nvPr/>
        </p:nvSpPr>
        <p:spPr>
          <a:xfrm>
            <a:off x="177422" y="1274800"/>
            <a:ext cx="1838414"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err="1"/>
              <a:t>Bộ</a:t>
            </a:r>
            <a:r>
              <a:rPr lang="en-US" b="1" dirty="0"/>
              <a:t> </a:t>
            </a:r>
            <a:r>
              <a:rPr lang="en-US" b="1" dirty="0" err="1"/>
              <a:t>mã</a:t>
            </a:r>
            <a:r>
              <a:rPr lang="en-US" b="1" dirty="0"/>
              <a:t> </a:t>
            </a:r>
            <a:r>
              <a:rPr lang="en-US" b="1" dirty="0" err="1"/>
              <a:t>hoá</a:t>
            </a:r>
            <a:r>
              <a:rPr lang="en-US" b="1" dirty="0"/>
              <a:t> </a:t>
            </a:r>
            <a:r>
              <a:rPr lang="en-US" dirty="0"/>
              <a:t>(</a:t>
            </a:r>
            <a:r>
              <a:rPr lang="en-US" dirty="0" err="1"/>
              <a:t>mạng</a:t>
            </a:r>
            <a:r>
              <a:rPr lang="en-US" dirty="0"/>
              <a:t> </a:t>
            </a:r>
            <a:r>
              <a:rPr lang="en-US" dirty="0" err="1"/>
              <a:t>xương</a:t>
            </a:r>
            <a:r>
              <a:rPr lang="en-US" dirty="0"/>
              <a:t> </a:t>
            </a:r>
            <a:r>
              <a:rPr lang="en-US" dirty="0" err="1"/>
              <a:t>sống</a:t>
            </a:r>
            <a:r>
              <a:rPr lang="en-US" dirty="0"/>
              <a:t>) </a:t>
            </a:r>
            <a:r>
              <a:rPr lang="en-US" dirty="0" err="1"/>
              <a:t>màu</a:t>
            </a:r>
            <a:r>
              <a:rPr lang="en-US" dirty="0"/>
              <a:t> </a:t>
            </a:r>
            <a:r>
              <a:rPr lang="en-US" dirty="0" err="1"/>
              <a:t>xanh</a:t>
            </a:r>
            <a:r>
              <a:rPr lang="en-US" dirty="0"/>
              <a:t> </a:t>
            </a:r>
            <a:r>
              <a:rPr lang="en-US" dirty="0" err="1"/>
              <a:t>lục</a:t>
            </a:r>
            <a:endParaRPr lang="en-US" dirty="0"/>
          </a:p>
          <a:p>
            <a:pPr marL="285750" indent="-285750">
              <a:buFont typeface="Arial" panose="020B0604020202020204" pitchFamily="34" charset="0"/>
              <a:buChar char="•"/>
            </a:pPr>
            <a:r>
              <a:rPr lang="en-US" b="1" dirty="0" err="1"/>
              <a:t>Bộ</a:t>
            </a:r>
            <a:r>
              <a:rPr lang="en-US" b="1" dirty="0"/>
              <a:t> </a:t>
            </a:r>
            <a:r>
              <a:rPr lang="en-US" b="1" dirty="0" err="1"/>
              <a:t>giải</a:t>
            </a:r>
            <a:r>
              <a:rPr lang="en-US" b="1" dirty="0"/>
              <a:t> </a:t>
            </a:r>
            <a:r>
              <a:rPr lang="en-US" b="1" dirty="0" err="1"/>
              <a:t>mã</a:t>
            </a:r>
            <a:r>
              <a:rPr lang="en-US" b="1" dirty="0"/>
              <a:t> </a:t>
            </a:r>
            <a:r>
              <a:rPr lang="en-US" dirty="0" err="1"/>
              <a:t>màu</a:t>
            </a:r>
            <a:r>
              <a:rPr lang="en-US" dirty="0"/>
              <a:t> </a:t>
            </a:r>
            <a:r>
              <a:rPr lang="en-US" dirty="0" err="1"/>
              <a:t>xanh</a:t>
            </a:r>
            <a:r>
              <a:rPr lang="en-US" dirty="0"/>
              <a:t> lam</a:t>
            </a:r>
          </a:p>
          <a:p>
            <a:pPr marL="285750" indent="-285750">
              <a:buFont typeface="Arial" panose="020B0604020202020204" pitchFamily="34" charset="0"/>
              <a:buChar char="•"/>
            </a:pPr>
            <a:r>
              <a:rPr lang="en-US" b="1" dirty="0" err="1"/>
              <a:t>Bộ</a:t>
            </a:r>
            <a:r>
              <a:rPr lang="en-US" b="1" dirty="0"/>
              <a:t> </a:t>
            </a:r>
            <a:r>
              <a:rPr lang="en-US" b="1" dirty="0" err="1"/>
              <a:t>phân</a:t>
            </a:r>
            <a:r>
              <a:rPr lang="en-US" b="1" dirty="0"/>
              <a:t> </a:t>
            </a:r>
            <a:r>
              <a:rPr lang="en-US" b="1" dirty="0" err="1"/>
              <a:t>biệt</a:t>
            </a:r>
            <a:r>
              <a:rPr lang="en-US" b="1" dirty="0"/>
              <a:t> </a:t>
            </a:r>
            <a:r>
              <a:rPr lang="en-US" dirty="0"/>
              <a:t>(</a:t>
            </a:r>
            <a:r>
              <a:rPr lang="en-US" dirty="0" err="1"/>
              <a:t>không</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quá</a:t>
            </a:r>
            <a:r>
              <a:rPr lang="en-US" dirty="0"/>
              <a:t> </a:t>
            </a:r>
            <a:r>
              <a:rPr lang="en-US" dirty="0" err="1"/>
              <a:t>trình</a:t>
            </a:r>
            <a:r>
              <a:rPr lang="en-US" dirty="0"/>
              <a:t> </a:t>
            </a:r>
            <a:r>
              <a:rPr lang="en-US" dirty="0" err="1"/>
              <a:t>suy</a:t>
            </a:r>
            <a:r>
              <a:rPr lang="en-US" dirty="0"/>
              <a:t> </a:t>
            </a:r>
            <a:r>
              <a:rPr lang="en-US" dirty="0" err="1"/>
              <a:t>diễn</a:t>
            </a:r>
            <a:r>
              <a:rPr lang="en-US" dirty="0"/>
              <a:t> </a:t>
            </a:r>
            <a:r>
              <a:rPr lang="en-US" dirty="0" err="1"/>
              <a:t>kết</a:t>
            </a:r>
            <a:r>
              <a:rPr lang="en-US" dirty="0"/>
              <a:t> </a:t>
            </a:r>
            <a:r>
              <a:rPr lang="en-US" dirty="0" err="1"/>
              <a:t>quả</a:t>
            </a:r>
            <a:r>
              <a:rPr lang="en-US" dirty="0"/>
              <a:t>) </a:t>
            </a:r>
            <a:r>
              <a:rPr lang="en-US" dirty="0" err="1"/>
              <a:t>màu</a:t>
            </a:r>
            <a:r>
              <a:rPr lang="en-US" dirty="0"/>
              <a:t> </a:t>
            </a:r>
            <a:r>
              <a:rPr lang="en-US" dirty="0" err="1"/>
              <a:t>đỏ</a:t>
            </a:r>
            <a:endParaRPr lang="en-US" dirty="0"/>
          </a:p>
        </p:txBody>
      </p:sp>
      <p:sp>
        <p:nvSpPr>
          <p:cNvPr id="9" name="TextBox 8">
            <a:extLst>
              <a:ext uri="{FF2B5EF4-FFF2-40B4-BE49-F238E27FC236}">
                <a16:creationId xmlns:a16="http://schemas.microsoft.com/office/drawing/2014/main" id="{04AC5AF2-5A0B-864E-84AE-6117AC15E4FA}"/>
              </a:ext>
            </a:extLst>
          </p:cNvPr>
          <p:cNvSpPr txBox="1"/>
          <p:nvPr/>
        </p:nvSpPr>
        <p:spPr>
          <a:xfrm>
            <a:off x="191069" y="4852417"/>
            <a:ext cx="3695131" cy="369332"/>
          </a:xfrm>
          <a:prstGeom prst="rect">
            <a:avLst/>
          </a:prstGeom>
          <a:noFill/>
        </p:spPr>
        <p:txBody>
          <a:bodyPr wrap="square" rtlCol="0">
            <a:spAutoFit/>
          </a:bodyPr>
          <a:lstStyle/>
          <a:p>
            <a:r>
              <a:rPr lang="en-US" b="1" dirty="0" err="1"/>
              <a:t>Áp</a:t>
            </a:r>
            <a:r>
              <a:rPr lang="en-US" b="1" dirty="0"/>
              <a:t> </a:t>
            </a:r>
            <a:r>
              <a:rPr lang="en-US" b="1" dirty="0" err="1"/>
              <a:t>dụng</a:t>
            </a:r>
            <a:r>
              <a:rPr lang="en-US" b="1" dirty="0"/>
              <a:t> </a:t>
            </a:r>
            <a:r>
              <a:rPr lang="en-US" b="1" dirty="0" err="1"/>
              <a:t>vào</a:t>
            </a:r>
            <a:r>
              <a:rPr lang="en-US" b="1" dirty="0"/>
              <a:t> </a:t>
            </a:r>
            <a:r>
              <a:rPr lang="en-US" b="1" dirty="0" err="1"/>
              <a:t>bài</a:t>
            </a:r>
            <a:r>
              <a:rPr lang="en-US" b="1" dirty="0"/>
              <a:t> </a:t>
            </a:r>
            <a:r>
              <a:rPr lang="en-US" b="1" dirty="0" err="1"/>
              <a:t>toán</a:t>
            </a:r>
            <a:r>
              <a:rPr lang="en-US" b="1" dirty="0"/>
              <a:t> </a:t>
            </a:r>
            <a:r>
              <a:rPr lang="en-US" b="1" dirty="0" err="1"/>
              <a:t>thích</a:t>
            </a:r>
            <a:r>
              <a:rPr lang="en-US" b="1" dirty="0"/>
              <a:t> </a:t>
            </a:r>
            <a:r>
              <a:rPr lang="en-US" b="1" dirty="0" err="1"/>
              <a:t>ứng</a:t>
            </a:r>
            <a:r>
              <a:rPr lang="en-US" b="1" dirty="0"/>
              <a:t> </a:t>
            </a:r>
            <a:r>
              <a:rPr lang="en-US" b="1" dirty="0" err="1"/>
              <a:t>miền</a:t>
            </a:r>
            <a:endParaRPr lang="en-US" b="1" dirty="0"/>
          </a:p>
        </p:txBody>
      </p:sp>
      <p:sp>
        <p:nvSpPr>
          <p:cNvPr id="10" name="TextBox 9">
            <a:extLst>
              <a:ext uri="{FF2B5EF4-FFF2-40B4-BE49-F238E27FC236}">
                <a16:creationId xmlns:a16="http://schemas.microsoft.com/office/drawing/2014/main" id="{530409BB-9072-E745-AF8F-FEDCA5289D2D}"/>
              </a:ext>
            </a:extLst>
          </p:cNvPr>
          <p:cNvSpPr txBox="1"/>
          <p:nvPr/>
        </p:nvSpPr>
        <p:spPr>
          <a:xfrm>
            <a:off x="191069" y="5232948"/>
            <a:ext cx="6997147"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Bộ</a:t>
            </a:r>
            <a:r>
              <a:rPr lang="en-US" dirty="0"/>
              <a:t> </a:t>
            </a:r>
            <a:r>
              <a:rPr lang="en-US" dirty="0" err="1"/>
              <a:t>mã</a:t>
            </a:r>
            <a:r>
              <a:rPr lang="en-US" dirty="0"/>
              <a:t> </a:t>
            </a:r>
            <a:r>
              <a:rPr lang="en-US" dirty="0" err="1"/>
              <a:t>hoá</a:t>
            </a:r>
            <a:r>
              <a:rPr lang="en-US" dirty="0"/>
              <a:t> (Encoder) </a:t>
            </a:r>
            <a:r>
              <a:rPr lang="en-US" dirty="0" err="1"/>
              <a:t>được</a:t>
            </a:r>
            <a:r>
              <a:rPr lang="en-US" dirty="0"/>
              <a:t> </a:t>
            </a:r>
            <a:r>
              <a:rPr lang="en-US" dirty="0" err="1"/>
              <a:t>coi</a:t>
            </a:r>
            <a:r>
              <a:rPr lang="en-US" dirty="0"/>
              <a:t> </a:t>
            </a:r>
            <a:r>
              <a:rPr lang="en-US" dirty="0" err="1"/>
              <a:t>như</a:t>
            </a:r>
            <a:r>
              <a:rPr lang="en-US" dirty="0"/>
              <a:t> </a:t>
            </a:r>
            <a:r>
              <a:rPr lang="en-US" dirty="0" err="1"/>
              <a:t>một</a:t>
            </a:r>
            <a:r>
              <a:rPr lang="en-US" dirty="0"/>
              <a:t> generator </a:t>
            </a:r>
            <a:r>
              <a:rPr lang="en-US" dirty="0" err="1"/>
              <a:t>nhằm</a:t>
            </a:r>
            <a:r>
              <a:rPr lang="en-US" dirty="0"/>
              <a:t> </a:t>
            </a:r>
            <a:r>
              <a:rPr lang="en-US" dirty="0" err="1"/>
              <a:t>trích</a:t>
            </a:r>
            <a:r>
              <a:rPr lang="en-US" dirty="0"/>
              <a:t> </a:t>
            </a:r>
            <a:r>
              <a:rPr lang="en-US" dirty="0" err="1"/>
              <a:t>xuất</a:t>
            </a:r>
            <a:r>
              <a:rPr lang="en-US" dirty="0"/>
              <a:t> ra </a:t>
            </a:r>
            <a:r>
              <a:rPr lang="en-US" dirty="0" err="1"/>
              <a:t>các</a:t>
            </a:r>
            <a:r>
              <a:rPr lang="en-US" dirty="0"/>
              <a:t> </a:t>
            </a:r>
            <a:r>
              <a:rPr lang="en-US" dirty="0" err="1"/>
              <a:t>thông</a:t>
            </a:r>
            <a:r>
              <a:rPr lang="en-US" dirty="0"/>
              <a:t> tin </a:t>
            </a:r>
            <a:r>
              <a:rPr lang="en-US" dirty="0" err="1"/>
              <a:t>chung</a:t>
            </a:r>
            <a:r>
              <a:rPr lang="en-US" dirty="0"/>
              <a:t> </a:t>
            </a:r>
            <a:r>
              <a:rPr lang="en-US" dirty="0" err="1"/>
              <a:t>giữa</a:t>
            </a:r>
            <a:r>
              <a:rPr lang="en-US" dirty="0"/>
              <a:t> </a:t>
            </a:r>
            <a:r>
              <a:rPr lang="en-US" dirty="0" err="1"/>
              <a:t>miền</a:t>
            </a:r>
            <a:r>
              <a:rPr lang="en-US" dirty="0"/>
              <a:t> </a:t>
            </a:r>
            <a:r>
              <a:rPr lang="en-US" dirty="0" err="1"/>
              <a:t>nguồn</a:t>
            </a:r>
            <a:r>
              <a:rPr lang="en-US" dirty="0"/>
              <a:t> </a:t>
            </a:r>
            <a:r>
              <a:rPr lang="en-US" dirty="0" err="1"/>
              <a:t>và</a:t>
            </a:r>
            <a:r>
              <a:rPr lang="en-US" dirty="0"/>
              <a:t> </a:t>
            </a:r>
            <a:r>
              <a:rPr lang="en-US" dirty="0" err="1"/>
              <a:t>miền</a:t>
            </a:r>
            <a:r>
              <a:rPr lang="en-US" dirty="0"/>
              <a:t> </a:t>
            </a:r>
            <a:r>
              <a:rPr lang="en-US" dirty="0" err="1"/>
              <a:t>đích</a:t>
            </a:r>
            <a:endParaRPr lang="en-US" dirty="0"/>
          </a:p>
          <a:p>
            <a:pPr marL="285750" indent="-285750">
              <a:buFont typeface="Arial" panose="020B0604020202020204" pitchFamily="34" charset="0"/>
              <a:buChar char="•"/>
            </a:pPr>
            <a:r>
              <a:rPr lang="en-US" dirty="0"/>
              <a:t>Ta </a:t>
            </a:r>
            <a:r>
              <a:rPr lang="en-US" dirty="0" err="1"/>
              <a:t>thêm</a:t>
            </a:r>
            <a:r>
              <a:rPr lang="en-US" dirty="0"/>
              <a:t> </a:t>
            </a:r>
            <a:r>
              <a:rPr lang="en-US" dirty="0" err="1"/>
              <a:t>một</a:t>
            </a:r>
            <a:r>
              <a:rPr lang="en-US" dirty="0"/>
              <a:t> </a:t>
            </a:r>
            <a:r>
              <a:rPr lang="en-US" dirty="0" err="1"/>
              <a:t>Bộ</a:t>
            </a:r>
            <a:r>
              <a:rPr lang="en-US" dirty="0"/>
              <a:t> </a:t>
            </a:r>
            <a:r>
              <a:rPr lang="en-US" dirty="0" err="1"/>
              <a:t>phân</a:t>
            </a:r>
            <a:r>
              <a:rPr lang="en-US" dirty="0"/>
              <a:t> </a:t>
            </a:r>
            <a:r>
              <a:rPr lang="en-US" dirty="0" err="1"/>
              <a:t>biệt</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để</a:t>
            </a:r>
            <a:r>
              <a:rPr lang="en-US" dirty="0"/>
              <a:t> </a:t>
            </a:r>
            <a:r>
              <a:rPr lang="en-US" dirty="0" err="1"/>
              <a:t>phân</a:t>
            </a:r>
            <a:r>
              <a:rPr lang="en-US" dirty="0"/>
              <a:t> </a:t>
            </a:r>
            <a:r>
              <a:rPr lang="en-US" dirty="0" err="1"/>
              <a:t>biệt</a:t>
            </a:r>
            <a:r>
              <a:rPr lang="en-US" dirty="0"/>
              <a:t> </a:t>
            </a:r>
            <a:r>
              <a:rPr lang="en-US" dirty="0" err="1"/>
              <a:t>ảnh</a:t>
            </a:r>
            <a:r>
              <a:rPr lang="en-US" dirty="0"/>
              <a:t> </a:t>
            </a:r>
            <a:r>
              <a:rPr lang="en-US" dirty="0" err="1"/>
              <a:t>thuộc</a:t>
            </a:r>
            <a:r>
              <a:rPr lang="en-US" dirty="0"/>
              <a:t> </a:t>
            </a:r>
            <a:r>
              <a:rPr lang="en-US" dirty="0" err="1"/>
              <a:t>miền</a:t>
            </a:r>
            <a:r>
              <a:rPr lang="en-US" dirty="0"/>
              <a:t> </a:t>
            </a:r>
            <a:r>
              <a:rPr lang="en-US" dirty="0" err="1"/>
              <a:t>nào</a:t>
            </a:r>
            <a:r>
              <a:rPr lang="en-US" dirty="0"/>
              <a:t>.</a:t>
            </a:r>
          </a:p>
          <a:p>
            <a:pPr marL="285750" indent="-285750">
              <a:buFont typeface="Arial" panose="020B0604020202020204" pitchFamily="34" charset="0"/>
              <a:buChar char="•"/>
            </a:pPr>
            <a:r>
              <a:rPr lang="en-US" dirty="0"/>
              <a:t>2 </a:t>
            </a:r>
            <a:r>
              <a:rPr lang="en-US" dirty="0" err="1"/>
              <a:t>bộ</a:t>
            </a:r>
            <a:r>
              <a:rPr lang="en-US" dirty="0"/>
              <a:t> </a:t>
            </a:r>
            <a:r>
              <a:rPr lang="en-US" dirty="0" err="1"/>
              <a:t>này</a:t>
            </a:r>
            <a:r>
              <a:rPr lang="en-US" dirty="0"/>
              <a:t> </a:t>
            </a:r>
            <a:r>
              <a:rPr lang="en-US" dirty="0" err="1"/>
              <a:t>cạnh</a:t>
            </a:r>
            <a:r>
              <a:rPr lang="en-US" dirty="0"/>
              <a:t> </a:t>
            </a:r>
            <a:r>
              <a:rPr lang="en-US" dirty="0" err="1"/>
              <a:t>tranh</a:t>
            </a:r>
            <a:r>
              <a:rPr lang="en-US" dirty="0"/>
              <a:t> </a:t>
            </a:r>
            <a:r>
              <a:rPr lang="en-US" dirty="0" err="1"/>
              <a:t>lẫn</a:t>
            </a:r>
            <a:r>
              <a:rPr lang="en-US" dirty="0"/>
              <a:t> </a:t>
            </a:r>
            <a:r>
              <a:rPr lang="en-US" dirty="0" err="1"/>
              <a:t>nhau</a:t>
            </a:r>
            <a:r>
              <a:rPr lang="en-US" dirty="0"/>
              <a:t> </a:t>
            </a:r>
          </a:p>
        </p:txBody>
      </p:sp>
    </p:spTree>
    <p:extLst>
      <p:ext uri="{BB962C8B-B14F-4D97-AF65-F5344CB8AC3E}">
        <p14:creationId xmlns:p14="http://schemas.microsoft.com/office/powerpoint/2010/main" val="115159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AC62-41CB-4C03-85D8-43DCD57ABDAE}"/>
              </a:ext>
            </a:extLst>
          </p:cNvPr>
          <p:cNvSpPr>
            <a:spLocks noGrp="1"/>
          </p:cNvSpPr>
          <p:nvPr>
            <p:ph type="title"/>
          </p:nvPr>
        </p:nvSpPr>
        <p:spPr/>
        <p:txBody>
          <a:bodyPr/>
          <a:lstStyle/>
          <a:p>
            <a:r>
              <a:rPr lang="en-US" dirty="0" err="1"/>
              <a:t>Nội</a:t>
            </a:r>
            <a:r>
              <a:rPr lang="en-US" dirty="0"/>
              <a:t> dung</a:t>
            </a:r>
          </a:p>
        </p:txBody>
      </p:sp>
      <p:sp>
        <p:nvSpPr>
          <p:cNvPr id="5" name="Content Placeholder 4">
            <a:extLst>
              <a:ext uri="{FF2B5EF4-FFF2-40B4-BE49-F238E27FC236}">
                <a16:creationId xmlns:a16="http://schemas.microsoft.com/office/drawing/2014/main" id="{663B4EF5-6587-4D17-8B59-BFE876B5C463}"/>
              </a:ext>
            </a:extLst>
          </p:cNvPr>
          <p:cNvSpPr>
            <a:spLocks noGrp="1"/>
          </p:cNvSpPr>
          <p:nvPr>
            <p:ph idx="1"/>
          </p:nvPr>
        </p:nvSpPr>
        <p:spPr>
          <a:xfrm>
            <a:off x="184245" y="1745672"/>
            <a:ext cx="8775510" cy="2964873"/>
          </a:xfrm>
        </p:spPr>
        <p:txBody>
          <a:bodyPr anchor="ctr"/>
          <a:lstStyle/>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Tổng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quan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bài</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toán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đặt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vấn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đề</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Các</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nghiên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cứu</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liên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quan</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rgbClr val="000000"/>
                </a:solidFill>
                <a:cs typeface="Times New Roman" panose="02020603050405020304" pitchFamily="18" charset="0"/>
              </a:rPr>
              <a:t>Phương</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pháp</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sử</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dụng</a:t>
            </a:r>
            <a:endParaRPr lang="en-US" sz="3600" dirty="0">
              <a:solidFill>
                <a:srgbClr val="000000"/>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Thử</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nghiệm</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đánh</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giá</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Kết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luận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hướng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phát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triển</a:t>
            </a:r>
            <a:endParaRPr lang="en-US" sz="3600" dirty="0">
              <a:solidFill>
                <a:schemeClr val="bg2">
                  <a:lumMod val="90000"/>
                </a:schemeClr>
              </a:solidFill>
              <a:cs typeface="Times New Roman" panose="02020603050405020304" pitchFamily="18" charset="0"/>
            </a:endParaRPr>
          </a:p>
        </p:txBody>
      </p:sp>
      <p:sp>
        <p:nvSpPr>
          <p:cNvPr id="3" name="Slide Number Placeholder 2">
            <a:extLst>
              <a:ext uri="{FF2B5EF4-FFF2-40B4-BE49-F238E27FC236}">
                <a16:creationId xmlns:a16="http://schemas.microsoft.com/office/drawing/2014/main" id="{FD683525-A3F5-544F-8899-661F1F0691B2}"/>
              </a:ext>
            </a:extLst>
          </p:cNvPr>
          <p:cNvSpPr>
            <a:spLocks noGrp="1"/>
          </p:cNvSpPr>
          <p:nvPr>
            <p:ph type="sldNum" sz="quarter" idx="12"/>
          </p:nvPr>
        </p:nvSpPr>
        <p:spPr/>
        <p:txBody>
          <a:bodyPr/>
          <a:lstStyle/>
          <a:p>
            <a:fld id="{17CA4010-35C3-48DB-A282-899B6B79F12D}" type="slidenum">
              <a:rPr lang="en-US" altLang="en-US" smtClean="0"/>
              <a:pPr/>
              <a:t>12</a:t>
            </a:fld>
            <a:endParaRPr lang="en-US" altLang="en-US"/>
          </a:p>
        </p:txBody>
      </p:sp>
    </p:spTree>
    <p:extLst>
      <p:ext uri="{BB962C8B-B14F-4D97-AF65-F5344CB8AC3E}">
        <p14:creationId xmlns:p14="http://schemas.microsoft.com/office/powerpoint/2010/main" val="331538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D5C4-FBFE-F647-8086-406434454B29}"/>
              </a:ext>
            </a:extLst>
          </p:cNvPr>
          <p:cNvSpPr>
            <a:spLocks noGrp="1"/>
          </p:cNvSpPr>
          <p:nvPr>
            <p:ph type="title"/>
          </p:nvPr>
        </p:nvSpPr>
        <p:spPr/>
        <p:txBody>
          <a:bodyPr/>
          <a:lstStyle/>
          <a:p>
            <a:r>
              <a:rPr lang="en-US" dirty="0" err="1"/>
              <a:t>Phương</a:t>
            </a:r>
            <a:r>
              <a:rPr lang="en-US" dirty="0"/>
              <a:t> </a:t>
            </a:r>
            <a:r>
              <a:rPr lang="en-US" dirty="0" err="1"/>
              <a:t>pháp</a:t>
            </a:r>
            <a:r>
              <a:rPr lang="en-US" dirty="0"/>
              <a:t> </a:t>
            </a:r>
            <a:r>
              <a:rPr lang="en-US" dirty="0" err="1"/>
              <a:t>sử</a:t>
            </a:r>
            <a:r>
              <a:rPr lang="en-US" dirty="0"/>
              <a:t> </a:t>
            </a:r>
            <a:r>
              <a:rPr lang="en-US" dirty="0" err="1"/>
              <a:t>dụng</a:t>
            </a:r>
            <a:endParaRPr lang="en-US" dirty="0"/>
          </a:p>
        </p:txBody>
      </p:sp>
      <p:sp>
        <p:nvSpPr>
          <p:cNvPr id="3" name="Content Placeholder 2">
            <a:extLst>
              <a:ext uri="{FF2B5EF4-FFF2-40B4-BE49-F238E27FC236}">
                <a16:creationId xmlns:a16="http://schemas.microsoft.com/office/drawing/2014/main" id="{47DDB8A2-1298-5A46-92B6-D9D7E21E6DD1}"/>
              </a:ext>
            </a:extLst>
          </p:cNvPr>
          <p:cNvSpPr>
            <a:spLocks noGrp="1"/>
          </p:cNvSpPr>
          <p:nvPr>
            <p:ph idx="1"/>
          </p:nvPr>
        </p:nvSpPr>
        <p:spPr>
          <a:xfrm>
            <a:off x="191069" y="1346199"/>
            <a:ext cx="3565922" cy="3668563"/>
          </a:xfrm>
        </p:spPr>
        <p:txBody>
          <a:bodyPr/>
          <a:lstStyle/>
          <a:p>
            <a:pPr marL="0" indent="0">
              <a:buNone/>
            </a:pPr>
            <a:r>
              <a:rPr lang="en-US" b="1" dirty="0" err="1"/>
              <a:t>Kiến</a:t>
            </a:r>
            <a:r>
              <a:rPr lang="en-US" b="1" dirty="0"/>
              <a:t> </a:t>
            </a:r>
            <a:r>
              <a:rPr lang="en-US" b="1" dirty="0" err="1"/>
              <a:t>trúc</a:t>
            </a:r>
            <a:r>
              <a:rPr lang="en-US" b="1" dirty="0"/>
              <a:t> </a:t>
            </a:r>
            <a:r>
              <a:rPr lang="en-US" b="1" dirty="0" err="1"/>
              <a:t>tổng</a:t>
            </a:r>
            <a:r>
              <a:rPr lang="en-US" b="1" dirty="0"/>
              <a:t> </a:t>
            </a:r>
            <a:r>
              <a:rPr lang="en-US" b="1" dirty="0" err="1"/>
              <a:t>thể</a:t>
            </a:r>
            <a:endParaRPr lang="en-US" b="1" dirty="0"/>
          </a:p>
          <a:p>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phân</a:t>
            </a:r>
            <a:r>
              <a:rPr lang="en-US" dirty="0"/>
              <a:t> </a:t>
            </a:r>
            <a:r>
              <a:rPr lang="en-US" dirty="0" err="1"/>
              <a:t>vùng</a:t>
            </a:r>
            <a:r>
              <a:rPr lang="en-US" dirty="0"/>
              <a:t> </a:t>
            </a:r>
            <a:r>
              <a:rPr lang="en-US" dirty="0" err="1"/>
              <a:t>ảnh</a:t>
            </a:r>
            <a:r>
              <a:rPr lang="en-US" dirty="0"/>
              <a:t> </a:t>
            </a:r>
            <a:r>
              <a:rPr lang="en-US" dirty="0" err="1"/>
              <a:t>ngữ</a:t>
            </a:r>
            <a:r>
              <a:rPr lang="en-US" dirty="0"/>
              <a:t> </a:t>
            </a:r>
            <a:r>
              <a:rPr lang="en-US" dirty="0" err="1"/>
              <a:t>nghĩa</a:t>
            </a:r>
            <a:r>
              <a:rPr lang="en-US" dirty="0"/>
              <a:t> </a:t>
            </a:r>
            <a:r>
              <a:rPr lang="en-US" dirty="0" err="1"/>
              <a:t>trên</a:t>
            </a:r>
            <a:r>
              <a:rPr lang="en-US" dirty="0"/>
              <a:t> </a:t>
            </a:r>
            <a:r>
              <a:rPr lang="en-US" dirty="0" err="1"/>
              <a:t>tập</a:t>
            </a:r>
            <a:r>
              <a:rPr lang="en-US" dirty="0"/>
              <a:t> </a:t>
            </a:r>
            <a:r>
              <a:rPr lang="en-US" dirty="0" err="1"/>
              <a:t>nguồn</a:t>
            </a:r>
            <a:endParaRPr lang="en-US" dirty="0"/>
          </a:p>
          <a:p>
            <a:r>
              <a:rPr lang="en-US" dirty="0" err="1"/>
              <a:t>Huấn</a:t>
            </a:r>
            <a:r>
              <a:rPr lang="en-US" dirty="0"/>
              <a:t> </a:t>
            </a:r>
            <a:r>
              <a:rPr lang="en-US" dirty="0" err="1"/>
              <a:t>luyện</a:t>
            </a:r>
            <a:r>
              <a:rPr lang="en-US" dirty="0"/>
              <a:t> </a:t>
            </a:r>
            <a:r>
              <a:rPr lang="en-US" dirty="0" err="1"/>
              <a:t>cạnh</a:t>
            </a:r>
            <a:r>
              <a:rPr lang="en-US" dirty="0"/>
              <a:t> </a:t>
            </a:r>
            <a:r>
              <a:rPr lang="en-US" dirty="0" err="1"/>
              <a:t>tranh</a:t>
            </a:r>
            <a:r>
              <a:rPr lang="en-US" dirty="0"/>
              <a:t> </a:t>
            </a:r>
            <a:r>
              <a:rPr lang="en-US" dirty="0" err="1"/>
              <a:t>mô</a:t>
            </a:r>
            <a:r>
              <a:rPr lang="en-US" dirty="0"/>
              <a:t> </a:t>
            </a:r>
            <a:r>
              <a:rPr lang="en-US" dirty="0" err="1"/>
              <a:t>hình</a:t>
            </a:r>
            <a:r>
              <a:rPr lang="en-US" dirty="0"/>
              <a:t> </a:t>
            </a:r>
            <a:r>
              <a:rPr lang="en-US" dirty="0" err="1"/>
              <a:t>trên</a:t>
            </a:r>
            <a:r>
              <a:rPr lang="en-US" dirty="0"/>
              <a:t> </a:t>
            </a:r>
            <a:r>
              <a:rPr lang="en-US" dirty="0" err="1"/>
              <a:t>cả</a:t>
            </a:r>
            <a:r>
              <a:rPr lang="en-US" dirty="0"/>
              <a:t> </a:t>
            </a:r>
            <a:r>
              <a:rPr lang="en-US" dirty="0" err="1"/>
              <a:t>tập</a:t>
            </a:r>
            <a:r>
              <a:rPr lang="en-US" dirty="0"/>
              <a:t> </a:t>
            </a:r>
            <a:r>
              <a:rPr lang="en-US" dirty="0" err="1"/>
              <a:t>nguồn</a:t>
            </a:r>
            <a:r>
              <a:rPr lang="en-US" dirty="0"/>
              <a:t> </a:t>
            </a:r>
            <a:r>
              <a:rPr lang="en-US" dirty="0" err="1"/>
              <a:t>và</a:t>
            </a:r>
            <a:r>
              <a:rPr lang="en-US" dirty="0"/>
              <a:t> </a:t>
            </a:r>
            <a:r>
              <a:rPr lang="en-US" dirty="0" err="1"/>
              <a:t>tập</a:t>
            </a:r>
            <a:r>
              <a:rPr lang="en-US" dirty="0"/>
              <a:t> </a:t>
            </a:r>
            <a:r>
              <a:rPr lang="en-US" dirty="0" err="1"/>
              <a:t>đích</a:t>
            </a:r>
            <a:r>
              <a:rPr lang="en-US" dirty="0"/>
              <a:t> (</a:t>
            </a:r>
            <a:r>
              <a:rPr lang="en-US" dirty="0" err="1"/>
              <a:t>không</a:t>
            </a:r>
            <a:r>
              <a:rPr lang="en-US" dirty="0"/>
              <a:t> </a:t>
            </a:r>
            <a:r>
              <a:rPr lang="en-US" dirty="0" err="1"/>
              <a:t>dùng</a:t>
            </a:r>
            <a:r>
              <a:rPr lang="en-US" dirty="0"/>
              <a:t> </a:t>
            </a:r>
            <a:r>
              <a:rPr lang="en-US" dirty="0" err="1"/>
              <a:t>nhãn</a:t>
            </a:r>
            <a:r>
              <a:rPr lang="en-US" dirty="0"/>
              <a:t> </a:t>
            </a:r>
            <a:r>
              <a:rPr lang="en-US" dirty="0" err="1"/>
              <a:t>thật</a:t>
            </a:r>
            <a:r>
              <a:rPr lang="en-US" dirty="0"/>
              <a:t> </a:t>
            </a:r>
            <a:r>
              <a:rPr lang="en-US" dirty="0" err="1"/>
              <a:t>của</a:t>
            </a:r>
            <a:r>
              <a:rPr lang="en-US" dirty="0"/>
              <a:t> Cityscapes)</a:t>
            </a:r>
          </a:p>
          <a:p>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tự</a:t>
            </a:r>
            <a:r>
              <a:rPr lang="en-US" dirty="0"/>
              <a:t> </a:t>
            </a:r>
            <a:r>
              <a:rPr lang="en-US" dirty="0" err="1"/>
              <a:t>chắt</a:t>
            </a:r>
            <a:r>
              <a:rPr lang="en-US" dirty="0"/>
              <a:t> </a:t>
            </a:r>
            <a:r>
              <a:rPr lang="en-US" dirty="0" err="1"/>
              <a:t>lọc</a:t>
            </a:r>
            <a:r>
              <a:rPr lang="en-US" dirty="0"/>
              <a:t> </a:t>
            </a:r>
            <a:r>
              <a:rPr lang="en-US" dirty="0" err="1"/>
              <a:t>bằng</a:t>
            </a:r>
            <a:r>
              <a:rPr lang="en-US" dirty="0"/>
              <a:t> </a:t>
            </a:r>
            <a:r>
              <a:rPr lang="en-US" dirty="0" err="1"/>
              <a:t>nhãn</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ở</a:t>
            </a:r>
            <a:r>
              <a:rPr lang="en-US" dirty="0"/>
              <a:t> </a:t>
            </a:r>
            <a:r>
              <a:rPr lang="en-US" dirty="0" err="1"/>
              <a:t>giai</a:t>
            </a:r>
            <a:r>
              <a:rPr lang="en-US" dirty="0"/>
              <a:t> </a:t>
            </a:r>
            <a:r>
              <a:rPr lang="en-US" dirty="0" err="1"/>
              <a:t>đoạn</a:t>
            </a:r>
            <a:r>
              <a:rPr lang="en-US" dirty="0"/>
              <a:t> 2 </a:t>
            </a:r>
            <a:r>
              <a:rPr lang="en-US" dirty="0" err="1"/>
              <a:t>sinh</a:t>
            </a:r>
            <a:r>
              <a:rPr lang="en-US" dirty="0"/>
              <a:t> ra. </a:t>
            </a:r>
          </a:p>
          <a:p>
            <a:pPr marL="0" indent="0">
              <a:buNone/>
            </a:pP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718D9269-0093-FF4A-8E2B-AF00F550A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139" y="1346202"/>
            <a:ext cx="5124103" cy="4010168"/>
          </a:xfrm>
          <a:prstGeom prst="rect">
            <a:avLst/>
          </a:prstGeom>
        </p:spPr>
      </p:pic>
      <p:sp>
        <p:nvSpPr>
          <p:cNvPr id="6" name="Slide Number Placeholder 5">
            <a:extLst>
              <a:ext uri="{FF2B5EF4-FFF2-40B4-BE49-F238E27FC236}">
                <a16:creationId xmlns:a16="http://schemas.microsoft.com/office/drawing/2014/main" id="{BE8349EF-86B6-E747-8C94-4BDC60DFE100}"/>
              </a:ext>
            </a:extLst>
          </p:cNvPr>
          <p:cNvSpPr>
            <a:spLocks noGrp="1"/>
          </p:cNvSpPr>
          <p:nvPr>
            <p:ph type="sldNum" sz="quarter" idx="12"/>
          </p:nvPr>
        </p:nvSpPr>
        <p:spPr/>
        <p:txBody>
          <a:bodyPr/>
          <a:lstStyle/>
          <a:p>
            <a:fld id="{17CA4010-35C3-48DB-A282-899B6B79F12D}" type="slidenum">
              <a:rPr lang="en-US" altLang="en-US" smtClean="0"/>
              <a:pPr/>
              <a:t>13</a:t>
            </a:fld>
            <a:endParaRPr lang="en-US" altLang="en-US"/>
          </a:p>
        </p:txBody>
      </p:sp>
      <p:graphicFrame>
        <p:nvGraphicFramePr>
          <p:cNvPr id="7" name="Table 6">
            <a:extLst>
              <a:ext uri="{FF2B5EF4-FFF2-40B4-BE49-F238E27FC236}">
                <a16:creationId xmlns:a16="http://schemas.microsoft.com/office/drawing/2014/main" id="{D61998F2-285B-C741-8BE2-C179AE6C2F99}"/>
              </a:ext>
            </a:extLst>
          </p:cNvPr>
          <p:cNvGraphicFramePr>
            <a:graphicFrameLocks noGrp="1"/>
          </p:cNvGraphicFramePr>
          <p:nvPr>
            <p:extLst>
              <p:ext uri="{D42A27DB-BD31-4B8C-83A1-F6EECF244321}">
                <p14:modId xmlns:p14="http://schemas.microsoft.com/office/powerpoint/2010/main" val="993367582"/>
              </p:ext>
            </p:extLst>
          </p:nvPr>
        </p:nvGraphicFramePr>
        <p:xfrm>
          <a:off x="847023" y="5048640"/>
          <a:ext cx="7129113" cy="1615440"/>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val="977376927"/>
                    </a:ext>
                  </a:extLst>
                </a:gridCol>
                <a:gridCol w="1643782">
                  <a:extLst>
                    <a:ext uri="{9D8B030D-6E8A-4147-A177-3AD203B41FA5}">
                      <a16:colId xmlns:a16="http://schemas.microsoft.com/office/drawing/2014/main" val="2344321358"/>
                    </a:ext>
                  </a:extLst>
                </a:gridCol>
                <a:gridCol w="2376371">
                  <a:extLst>
                    <a:ext uri="{9D8B030D-6E8A-4147-A177-3AD203B41FA5}">
                      <a16:colId xmlns:a16="http://schemas.microsoft.com/office/drawing/2014/main" val="2951792593"/>
                    </a:ext>
                  </a:extLst>
                </a:gridCol>
              </a:tblGrid>
              <a:tr h="370840">
                <a:tc>
                  <a:txBody>
                    <a:bodyPr/>
                    <a:lstStyle/>
                    <a:p>
                      <a:pPr algn="ctr"/>
                      <a:r>
                        <a:rPr lang="en-US" dirty="0" err="1"/>
                        <a:t>Huấn</a:t>
                      </a:r>
                      <a:r>
                        <a:rPr lang="en-US" dirty="0"/>
                        <a:t> </a:t>
                      </a:r>
                      <a:r>
                        <a:rPr lang="en-US" dirty="0" err="1"/>
                        <a:t>luyện</a:t>
                      </a:r>
                      <a:r>
                        <a:rPr lang="en-US" dirty="0"/>
                        <a:t> </a:t>
                      </a:r>
                      <a:r>
                        <a:rPr lang="en-US" dirty="0" err="1"/>
                        <a:t>nguồn</a:t>
                      </a:r>
                      <a:endParaRPr lang="en-US" dirty="0"/>
                    </a:p>
                  </a:txBody>
                  <a:tcPr/>
                </a:tc>
                <a:tc>
                  <a:txBody>
                    <a:bodyPr/>
                    <a:lstStyle/>
                    <a:p>
                      <a:pPr algn="ctr"/>
                      <a:r>
                        <a:rPr lang="en-US" dirty="0" err="1"/>
                        <a:t>Huấn</a:t>
                      </a:r>
                      <a:r>
                        <a:rPr lang="en-US" dirty="0"/>
                        <a:t> </a:t>
                      </a:r>
                      <a:r>
                        <a:rPr lang="en-US" dirty="0" err="1"/>
                        <a:t>luyện</a:t>
                      </a:r>
                      <a:r>
                        <a:rPr lang="en-US" dirty="0"/>
                        <a:t> </a:t>
                      </a:r>
                      <a:r>
                        <a:rPr lang="en-US" dirty="0" err="1"/>
                        <a:t>cạnh</a:t>
                      </a:r>
                      <a:r>
                        <a:rPr lang="en-US" dirty="0"/>
                        <a:t> </a:t>
                      </a:r>
                      <a:r>
                        <a:rPr lang="en-US" dirty="0" err="1"/>
                        <a:t>tranh</a:t>
                      </a:r>
                      <a:endParaRPr lang="en-US" dirty="0"/>
                    </a:p>
                  </a:txBody>
                  <a:tcPr/>
                </a:tc>
                <a:tc>
                  <a:txBody>
                    <a:bodyPr/>
                    <a:lstStyle/>
                    <a:p>
                      <a:pPr algn="ctr"/>
                      <a:r>
                        <a:rPr lang="en-US" dirty="0" err="1"/>
                        <a:t>Học</a:t>
                      </a:r>
                      <a:r>
                        <a:rPr lang="en-US" dirty="0"/>
                        <a:t> </a:t>
                      </a:r>
                      <a:r>
                        <a:rPr lang="en-US" dirty="0" err="1"/>
                        <a:t>tự</a:t>
                      </a:r>
                      <a:r>
                        <a:rPr lang="en-US" dirty="0"/>
                        <a:t> </a:t>
                      </a:r>
                      <a:r>
                        <a:rPr lang="en-US" dirty="0" err="1"/>
                        <a:t>chắt</a:t>
                      </a:r>
                      <a:r>
                        <a:rPr lang="en-US" dirty="0"/>
                        <a:t> </a:t>
                      </a:r>
                      <a:r>
                        <a:rPr lang="en-US" dirty="0" err="1"/>
                        <a:t>lọc</a:t>
                      </a:r>
                      <a:endParaRPr lang="en-US" dirty="0"/>
                    </a:p>
                  </a:txBody>
                  <a:tcPr/>
                </a:tc>
                <a:extLst>
                  <a:ext uri="{0D108BD9-81ED-4DB2-BD59-A6C34878D82A}">
                    <a16:rowId xmlns:a16="http://schemas.microsoft.com/office/drawing/2014/main" val="2495317187"/>
                  </a:ext>
                </a:extLst>
              </a:tr>
              <a:tr h="370840">
                <a:tc>
                  <a:txBody>
                    <a:bodyPr/>
                    <a:lstStyle/>
                    <a:p>
                      <a:pPr algn="ctr"/>
                      <a:r>
                        <a:rPr lang="en-US" dirty="0"/>
                        <a:t>Resnet101 + DeeplabV2</a:t>
                      </a:r>
                    </a:p>
                  </a:txBody>
                  <a:tcPr/>
                </a:tc>
                <a:tc rowSpan="3">
                  <a:txBody>
                    <a:bodyPr/>
                    <a:lstStyle/>
                    <a:p>
                      <a:pPr algn="ctr"/>
                      <a:r>
                        <a:rPr lang="en-US" dirty="0"/>
                        <a:t>Fine-grained discriminator</a:t>
                      </a:r>
                    </a:p>
                  </a:txBody>
                  <a:tcPr/>
                </a:tc>
                <a:tc rowSpan="3">
                  <a:txBody>
                    <a:bodyPr/>
                    <a:lstStyle/>
                    <a:p>
                      <a:pPr algn="ctr"/>
                      <a:r>
                        <a:rPr lang="en-US" dirty="0"/>
                        <a:t>Self-distillation</a:t>
                      </a:r>
                    </a:p>
                  </a:txBody>
                  <a:tcPr/>
                </a:tc>
                <a:extLst>
                  <a:ext uri="{0D108BD9-81ED-4DB2-BD59-A6C34878D82A}">
                    <a16:rowId xmlns:a16="http://schemas.microsoft.com/office/drawing/2014/main" val="1817074084"/>
                  </a:ext>
                </a:extLst>
              </a:tr>
              <a:tr h="370840">
                <a:tc>
                  <a:txBody>
                    <a:bodyPr/>
                    <a:lstStyle/>
                    <a:p>
                      <a:pPr algn="ctr"/>
                      <a:r>
                        <a:rPr lang="en-US" dirty="0"/>
                        <a:t>Hardnet68 + GALD</a:t>
                      </a:r>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70306489"/>
                  </a:ext>
                </a:extLst>
              </a:tr>
              <a:tr h="370840">
                <a:tc>
                  <a:txBody>
                    <a:bodyPr/>
                    <a:lstStyle/>
                    <a:p>
                      <a:pPr algn="ctr"/>
                      <a:r>
                        <a:rPr lang="en-US" dirty="0"/>
                        <a:t>Resnet101 + DeeplabV2 (+Carla)</a:t>
                      </a:r>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325748853"/>
                  </a:ext>
                </a:extLst>
              </a:tr>
            </a:tbl>
          </a:graphicData>
        </a:graphic>
      </p:graphicFrame>
    </p:spTree>
    <p:extLst>
      <p:ext uri="{BB962C8B-B14F-4D97-AF65-F5344CB8AC3E}">
        <p14:creationId xmlns:p14="http://schemas.microsoft.com/office/powerpoint/2010/main" val="1145196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E003-4732-1240-9E02-31D5EBF514E2}"/>
              </a:ext>
            </a:extLst>
          </p:cNvPr>
          <p:cNvSpPr>
            <a:spLocks noGrp="1"/>
          </p:cNvSpPr>
          <p:nvPr>
            <p:ph type="title"/>
          </p:nvPr>
        </p:nvSpPr>
        <p:spPr/>
        <p:txBody>
          <a:bodyPr/>
          <a:lstStyle/>
          <a:p>
            <a:r>
              <a:rPr lang="en-US" dirty="0" err="1"/>
              <a:t>Giai</a:t>
            </a:r>
            <a:r>
              <a:rPr lang="en-US" dirty="0"/>
              <a:t> </a:t>
            </a:r>
            <a:r>
              <a:rPr lang="en-US" dirty="0" err="1"/>
              <a:t>đoạn</a:t>
            </a:r>
            <a:r>
              <a:rPr lang="en-US" dirty="0"/>
              <a:t> 1 – </a:t>
            </a:r>
            <a:r>
              <a:rPr lang="en-US" dirty="0" err="1"/>
              <a:t>Huấn</a:t>
            </a:r>
            <a:r>
              <a:rPr lang="en-US" dirty="0"/>
              <a:t> </a:t>
            </a:r>
            <a:r>
              <a:rPr lang="en-US" dirty="0" err="1"/>
              <a:t>luyện</a:t>
            </a:r>
            <a:r>
              <a:rPr lang="en-US" dirty="0"/>
              <a:t> </a:t>
            </a:r>
            <a:r>
              <a:rPr lang="en-US" dirty="0" err="1"/>
              <a:t>nguồn</a:t>
            </a:r>
            <a:endParaRPr lang="en-US" dirty="0"/>
          </a:p>
        </p:txBody>
      </p:sp>
      <p:pic>
        <p:nvPicPr>
          <p:cNvPr id="6" name="Content Placeholder 5" descr="Diagram&#10;&#10;Description automatically generated">
            <a:extLst>
              <a:ext uri="{FF2B5EF4-FFF2-40B4-BE49-F238E27FC236}">
                <a16:creationId xmlns:a16="http://schemas.microsoft.com/office/drawing/2014/main" id="{56309D85-A1AE-5047-A7A5-2A869AE627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6550" y="1345648"/>
            <a:ext cx="6217450" cy="3226352"/>
          </a:xfrm>
        </p:spPr>
      </p:pic>
      <p:sp>
        <p:nvSpPr>
          <p:cNvPr id="4" name="Slide Number Placeholder 3">
            <a:extLst>
              <a:ext uri="{FF2B5EF4-FFF2-40B4-BE49-F238E27FC236}">
                <a16:creationId xmlns:a16="http://schemas.microsoft.com/office/drawing/2014/main" id="{4B0D14ED-0960-814A-8208-7F3922170E64}"/>
              </a:ext>
            </a:extLst>
          </p:cNvPr>
          <p:cNvSpPr>
            <a:spLocks noGrp="1"/>
          </p:cNvSpPr>
          <p:nvPr>
            <p:ph type="sldNum" sz="quarter" idx="12"/>
          </p:nvPr>
        </p:nvSpPr>
        <p:spPr/>
        <p:txBody>
          <a:bodyPr/>
          <a:lstStyle/>
          <a:p>
            <a:fld id="{17CA4010-35C3-48DB-A282-899B6B79F12D}" type="slidenum">
              <a:rPr lang="en-US" altLang="en-US" smtClean="0"/>
              <a:pPr/>
              <a:t>14</a:t>
            </a:fld>
            <a:endParaRPr lang="en-US" altLang="en-US"/>
          </a:p>
        </p:txBody>
      </p:sp>
      <p:sp>
        <p:nvSpPr>
          <p:cNvPr id="7" name="TextBox 6">
            <a:extLst>
              <a:ext uri="{FF2B5EF4-FFF2-40B4-BE49-F238E27FC236}">
                <a16:creationId xmlns:a16="http://schemas.microsoft.com/office/drawing/2014/main" id="{656FFA7C-500F-6F45-9396-040E92B6EB96}"/>
              </a:ext>
            </a:extLst>
          </p:cNvPr>
          <p:cNvSpPr txBox="1"/>
          <p:nvPr/>
        </p:nvSpPr>
        <p:spPr>
          <a:xfrm>
            <a:off x="177421" y="1345648"/>
            <a:ext cx="2576170"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err="1"/>
              <a:t>Atrous</a:t>
            </a:r>
            <a:r>
              <a:rPr lang="en-US" b="1" dirty="0"/>
              <a:t> Spatial Pyramid Pooling </a:t>
            </a:r>
            <a:r>
              <a:rPr lang="en-US" dirty="0"/>
              <a:t>(ASPP) </a:t>
            </a:r>
            <a:r>
              <a:rPr lang="en-US" dirty="0" err="1"/>
              <a:t>là</a:t>
            </a:r>
            <a:r>
              <a:rPr lang="en-US" dirty="0"/>
              <a:t> </a:t>
            </a:r>
            <a:r>
              <a:rPr lang="en-US" dirty="0" err="1"/>
              <a:t>một</a:t>
            </a:r>
            <a:r>
              <a:rPr lang="en-US" dirty="0"/>
              <a:t> </a:t>
            </a:r>
            <a:r>
              <a:rPr lang="en-US" dirty="0" err="1"/>
              <a:t>loại</a:t>
            </a:r>
            <a:r>
              <a:rPr lang="en-US" dirty="0"/>
              <a:t> </a:t>
            </a:r>
            <a:r>
              <a:rPr lang="en-US" dirty="0" err="1"/>
              <a:t>tích</a:t>
            </a:r>
            <a:r>
              <a:rPr lang="en-US" dirty="0"/>
              <a:t> </a:t>
            </a:r>
            <a:r>
              <a:rPr lang="en-US" dirty="0" err="1"/>
              <a:t>chập</a:t>
            </a:r>
            <a:r>
              <a:rPr lang="en-US" dirty="0"/>
              <a:t> </a:t>
            </a:r>
            <a:r>
              <a:rPr lang="en-US" dirty="0" err="1"/>
              <a:t>phân</a:t>
            </a:r>
            <a:r>
              <a:rPr lang="en-US" dirty="0"/>
              <a:t> </a:t>
            </a:r>
            <a:r>
              <a:rPr lang="en-US" dirty="0" err="1"/>
              <a:t>vùng</a:t>
            </a:r>
            <a:r>
              <a:rPr lang="en-US" dirty="0"/>
              <a:t> </a:t>
            </a:r>
            <a:r>
              <a:rPr lang="en-US" dirty="0" err="1"/>
              <a:t>mạnh</a:t>
            </a:r>
            <a:r>
              <a:rPr lang="en-US" dirty="0"/>
              <a:t> </a:t>
            </a:r>
            <a:r>
              <a:rPr lang="en-US" dirty="0" err="1"/>
              <a:t>mẽ</a:t>
            </a:r>
            <a:r>
              <a:rPr lang="en-US" dirty="0"/>
              <a:t> </a:t>
            </a:r>
          </a:p>
          <a:p>
            <a:pPr marL="285750" indent="-285750">
              <a:buFont typeface="Arial" panose="020B0604020202020204" pitchFamily="34" charset="0"/>
              <a:buChar char="•"/>
            </a:pPr>
            <a:r>
              <a:rPr lang="en-US" dirty="0" err="1"/>
              <a:t>Nhiều</a:t>
            </a:r>
            <a:r>
              <a:rPr lang="en-US" dirty="0"/>
              <a:t> </a:t>
            </a:r>
            <a:r>
              <a:rPr lang="en-US" dirty="0" err="1"/>
              <a:t>bộ</a:t>
            </a:r>
            <a:r>
              <a:rPr lang="en-US" dirty="0"/>
              <a:t> </a:t>
            </a:r>
            <a:r>
              <a:rPr lang="en-US" dirty="0" err="1"/>
              <a:t>lọc</a:t>
            </a:r>
            <a:r>
              <a:rPr lang="en-US" dirty="0"/>
              <a:t> </a:t>
            </a:r>
            <a:r>
              <a:rPr lang="en-US" dirty="0" err="1"/>
              <a:t>với</a:t>
            </a:r>
            <a:r>
              <a:rPr lang="en-US" dirty="0"/>
              <a:t> </a:t>
            </a:r>
            <a:r>
              <a:rPr lang="en-US" dirty="0" err="1"/>
              <a:t>tỷ</a:t>
            </a:r>
            <a:r>
              <a:rPr lang="en-US" dirty="0"/>
              <a:t> </a:t>
            </a:r>
            <a:r>
              <a:rPr lang="en-US" dirty="0" err="1"/>
              <a:t>lệ</a:t>
            </a:r>
            <a:r>
              <a:rPr lang="en-US" dirty="0"/>
              <a:t> </a:t>
            </a:r>
            <a:r>
              <a:rPr lang="en-US" dirty="0" err="1"/>
              <a:t>lấy</a:t>
            </a:r>
            <a:r>
              <a:rPr lang="en-US" dirty="0"/>
              <a:t> </a:t>
            </a:r>
            <a:r>
              <a:rPr lang="en-US" dirty="0" err="1"/>
              <a:t>mẫu</a:t>
            </a:r>
            <a:r>
              <a:rPr lang="en-US" dirty="0"/>
              <a:t> </a:t>
            </a:r>
            <a:r>
              <a:rPr lang="en-US" dirty="0" err="1"/>
              <a:t>khác</a:t>
            </a:r>
            <a:r>
              <a:rPr lang="en-US" dirty="0"/>
              <a:t> </a:t>
            </a:r>
            <a:r>
              <a:rPr lang="en-US" dirty="0" err="1"/>
              <a:t>nhau</a:t>
            </a:r>
            <a:endParaRPr lang="en-US" dirty="0"/>
          </a:p>
          <a:p>
            <a:pPr marL="285750" indent="-285750">
              <a:buFont typeface="Arial" panose="020B0604020202020204" pitchFamily="34" charset="0"/>
              <a:buChar char="•"/>
            </a:pPr>
            <a:r>
              <a:rPr lang="en-US" dirty="0" err="1"/>
              <a:t>Dữ</a:t>
            </a:r>
            <a:r>
              <a:rPr lang="en-US" dirty="0"/>
              <a:t> </a:t>
            </a:r>
            <a:r>
              <a:rPr lang="en-US" dirty="0" err="1"/>
              <a:t>liệu</a:t>
            </a:r>
            <a:r>
              <a:rPr lang="en-US" dirty="0"/>
              <a:t> </a:t>
            </a:r>
            <a:r>
              <a:rPr lang="en-US" dirty="0" err="1"/>
              <a:t>đồng</a:t>
            </a:r>
            <a:r>
              <a:rPr lang="en-US" dirty="0"/>
              <a:t> </a:t>
            </a:r>
            <a:r>
              <a:rPr lang="en-US" dirty="0" err="1"/>
              <a:t>thời</a:t>
            </a:r>
            <a:r>
              <a:rPr lang="en-US" dirty="0"/>
              <a:t> </a:t>
            </a:r>
            <a:r>
              <a:rPr lang="en-US" dirty="0" err="1"/>
              <a:t>được</a:t>
            </a:r>
            <a:r>
              <a:rPr lang="en-US" dirty="0"/>
              <a:t> </a:t>
            </a:r>
            <a:r>
              <a:rPr lang="en-US" dirty="0" err="1"/>
              <a:t>đưa</a:t>
            </a:r>
            <a:r>
              <a:rPr lang="en-US" dirty="0"/>
              <a:t> qua 4 </a:t>
            </a:r>
            <a:r>
              <a:rPr lang="en-US" dirty="0" err="1"/>
              <a:t>mạng</a:t>
            </a:r>
            <a:r>
              <a:rPr lang="en-US" dirty="0"/>
              <a:t> </a:t>
            </a:r>
            <a:r>
              <a:rPr lang="en-US" dirty="0" err="1"/>
              <a:t>nơ-ron</a:t>
            </a:r>
            <a:r>
              <a:rPr lang="en-US" dirty="0"/>
              <a:t> </a:t>
            </a:r>
            <a:r>
              <a:rPr lang="en-US" dirty="0" err="1"/>
              <a:t>tích</a:t>
            </a:r>
            <a:r>
              <a:rPr lang="en-US" dirty="0"/>
              <a:t> </a:t>
            </a:r>
            <a:r>
              <a:rPr lang="en-US" dirty="0" err="1"/>
              <a:t>chập</a:t>
            </a:r>
            <a:endParaRPr lang="en-US" dirty="0"/>
          </a:p>
          <a:p>
            <a:pPr marL="285750" indent="-285750">
              <a:buFont typeface="Arial" panose="020B0604020202020204" pitchFamily="34" charset="0"/>
              <a:buChar char="•"/>
            </a:pPr>
            <a:r>
              <a:rPr lang="en-US" dirty="0" err="1"/>
              <a:t>Cộng</a:t>
            </a:r>
            <a:r>
              <a:rPr lang="en-US" dirty="0"/>
              <a:t> </a:t>
            </a:r>
            <a:r>
              <a:rPr lang="en-US" dirty="0" err="1"/>
              <a:t>kết</a:t>
            </a:r>
            <a:r>
              <a:rPr lang="en-US" dirty="0"/>
              <a:t> </a:t>
            </a:r>
            <a:r>
              <a:rPr lang="en-US" dirty="0" err="1"/>
              <a:t>quả</a:t>
            </a:r>
            <a:r>
              <a:rPr lang="en-US" dirty="0"/>
              <a:t> </a:t>
            </a:r>
            <a:r>
              <a:rPr lang="en-US" dirty="0" err="1"/>
              <a:t>từ</a:t>
            </a:r>
            <a:r>
              <a:rPr lang="en-US" dirty="0"/>
              <a:t> 4 </a:t>
            </a:r>
            <a:r>
              <a:rPr lang="en-US" dirty="0" err="1"/>
              <a:t>mạng</a:t>
            </a:r>
            <a:r>
              <a:rPr lang="en-US" dirty="0"/>
              <a:t> </a:t>
            </a:r>
            <a:r>
              <a:rPr lang="en-US" dirty="0" err="1"/>
              <a:t>lại</a:t>
            </a:r>
            <a:r>
              <a:rPr lang="en-US" dirty="0"/>
              <a:t> </a:t>
            </a:r>
            <a:r>
              <a:rPr lang="en-US" dirty="0" err="1"/>
              <a:t>với</a:t>
            </a:r>
            <a:r>
              <a:rPr lang="en-US" dirty="0"/>
              <a:t> </a:t>
            </a:r>
            <a:r>
              <a:rPr lang="en-US" dirty="0" err="1"/>
              <a:t>nhau</a:t>
            </a:r>
            <a:endParaRPr lang="en-US" dirty="0"/>
          </a:p>
          <a:p>
            <a:r>
              <a:rPr lang="en-US" b="1" dirty="0"/>
              <a:t> </a:t>
            </a:r>
          </a:p>
          <a:p>
            <a:endParaRPr lang="en-US" dirty="0"/>
          </a:p>
        </p:txBody>
      </p:sp>
      <p:sp>
        <p:nvSpPr>
          <p:cNvPr id="8" name="TextBox 7">
            <a:extLst>
              <a:ext uri="{FF2B5EF4-FFF2-40B4-BE49-F238E27FC236}">
                <a16:creationId xmlns:a16="http://schemas.microsoft.com/office/drawing/2014/main" id="{C153787A-2DC0-C249-86E1-9FB3625A602D}"/>
              </a:ext>
            </a:extLst>
          </p:cNvPr>
          <p:cNvSpPr txBox="1"/>
          <p:nvPr/>
        </p:nvSpPr>
        <p:spPr>
          <a:xfrm>
            <a:off x="163774" y="4805872"/>
            <a:ext cx="4112574" cy="369332"/>
          </a:xfrm>
          <a:prstGeom prst="rect">
            <a:avLst/>
          </a:prstGeom>
          <a:noFill/>
        </p:spPr>
        <p:txBody>
          <a:bodyPr wrap="square" rtlCol="0">
            <a:spAutoFit/>
          </a:bodyPr>
          <a:lstStyle/>
          <a:p>
            <a:r>
              <a:rPr lang="en-US" b="1" dirty="0" err="1"/>
              <a:t>Bộ</a:t>
            </a:r>
            <a:r>
              <a:rPr lang="en-US" b="1" dirty="0"/>
              <a:t> </a:t>
            </a:r>
            <a:r>
              <a:rPr lang="en-US" b="1" dirty="0" err="1"/>
              <a:t>giải</a:t>
            </a:r>
            <a:r>
              <a:rPr lang="en-US" b="1" dirty="0"/>
              <a:t> </a:t>
            </a:r>
            <a:r>
              <a:rPr lang="en-US" b="1" dirty="0" err="1"/>
              <a:t>mã</a:t>
            </a:r>
            <a:r>
              <a:rPr lang="en-US" b="1" dirty="0"/>
              <a:t> </a:t>
            </a:r>
            <a:r>
              <a:rPr lang="en-US" b="1" dirty="0" err="1"/>
              <a:t>này</a:t>
            </a:r>
            <a:r>
              <a:rPr lang="en-US" b="1" dirty="0"/>
              <a:t> </a:t>
            </a:r>
            <a:r>
              <a:rPr lang="en-US" b="1" dirty="0" err="1"/>
              <a:t>sẽ</a:t>
            </a:r>
            <a:r>
              <a:rPr lang="en-US" b="1" dirty="0"/>
              <a:t> </a:t>
            </a:r>
            <a:r>
              <a:rPr lang="en-US" b="1" dirty="0" err="1"/>
              <a:t>kết</a:t>
            </a:r>
            <a:r>
              <a:rPr lang="en-US" b="1" dirty="0"/>
              <a:t> </a:t>
            </a:r>
            <a:r>
              <a:rPr lang="en-US" b="1" dirty="0" err="1"/>
              <a:t>hợp</a:t>
            </a:r>
            <a:r>
              <a:rPr lang="en-US" b="1" dirty="0"/>
              <a:t> </a:t>
            </a:r>
            <a:r>
              <a:rPr lang="en-US" b="1" dirty="0" err="1"/>
              <a:t>với</a:t>
            </a:r>
            <a:r>
              <a:rPr lang="en-US" b="1" dirty="0"/>
              <a:t> Resnet101</a:t>
            </a:r>
          </a:p>
        </p:txBody>
      </p:sp>
      <p:sp>
        <p:nvSpPr>
          <p:cNvPr id="5" name="TextBox 4">
            <a:extLst>
              <a:ext uri="{FF2B5EF4-FFF2-40B4-BE49-F238E27FC236}">
                <a16:creationId xmlns:a16="http://schemas.microsoft.com/office/drawing/2014/main" id="{9101F7C6-6BFB-E14E-A585-5F0B6A799497}"/>
              </a:ext>
            </a:extLst>
          </p:cNvPr>
          <p:cNvSpPr txBox="1"/>
          <p:nvPr/>
        </p:nvSpPr>
        <p:spPr>
          <a:xfrm>
            <a:off x="163774" y="5279085"/>
            <a:ext cx="1492257" cy="369332"/>
          </a:xfrm>
          <a:prstGeom prst="rect">
            <a:avLst/>
          </a:prstGeom>
          <a:noFill/>
        </p:spPr>
        <p:txBody>
          <a:bodyPr wrap="square" rtlCol="0">
            <a:spAutoFit/>
          </a:bodyPr>
          <a:lstStyle/>
          <a:p>
            <a:r>
              <a:rPr lang="en-US" b="1" dirty="0" err="1"/>
              <a:t>Hàm</a:t>
            </a:r>
            <a:r>
              <a:rPr lang="en-US" b="1" dirty="0"/>
              <a:t> </a:t>
            </a:r>
            <a:r>
              <a:rPr lang="en-US" b="1" dirty="0" err="1"/>
              <a:t>mất</a:t>
            </a:r>
            <a:r>
              <a:rPr lang="en-US" b="1" dirty="0"/>
              <a:t> </a:t>
            </a:r>
            <a:r>
              <a:rPr lang="en-US" b="1" dirty="0" err="1"/>
              <a:t>mát</a:t>
            </a:r>
            <a:endParaRPr lang="en-US" b="1" dirty="0"/>
          </a:p>
        </p:txBody>
      </p:sp>
      <p:pic>
        <p:nvPicPr>
          <p:cNvPr id="10" name="Picture 9" descr="A picture containing text&#10;&#10;Description automatically generated">
            <a:extLst>
              <a:ext uri="{FF2B5EF4-FFF2-40B4-BE49-F238E27FC236}">
                <a16:creationId xmlns:a16="http://schemas.microsoft.com/office/drawing/2014/main" id="{93F1063E-061E-114A-A2CB-92775856D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74" y="5774285"/>
            <a:ext cx="2354704" cy="76462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077E54A-8FD1-2842-AFE6-3D07687C7647}"/>
                  </a:ext>
                </a:extLst>
              </p:cNvPr>
              <p:cNvSpPr txBox="1"/>
              <p:nvPr/>
            </p:nvSpPr>
            <p:spPr>
              <a:xfrm>
                <a:off x="3879161" y="5409076"/>
                <a:ext cx="4312228" cy="113999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Sup>
                      <m:sSubSupPr>
                        <m:ctrlPr>
                          <a:rPr lang="en-US" i="1" smtClean="0">
                            <a:latin typeface="Cambria Math" panose="02040503050406030204" pitchFamily="18" charset="0"/>
                          </a:rPr>
                        </m:ctrlPr>
                      </m:sSubSupPr>
                      <m:e>
                        <m:r>
                          <m:rPr>
                            <m:sty m:val="p"/>
                          </m:rPr>
                          <a:rPr lang="en-US" i="1">
                            <a:latin typeface="Cambria Math" panose="02040503050406030204" pitchFamily="18" charset="0"/>
                          </a:rPr>
                          <m:t>p</m:t>
                        </m:r>
                      </m:e>
                      <m:sub>
                        <m:r>
                          <m:rPr>
                            <m:sty m:val="p"/>
                          </m:rPr>
                          <a:rPr lang="en-US" i="1">
                            <a:latin typeface="Cambria Math" panose="02040503050406030204" pitchFamily="18" charset="0"/>
                          </a:rPr>
                          <m:t>ik</m:t>
                        </m:r>
                      </m:sub>
                      <m:sup>
                        <m:r>
                          <a:rPr lang="vi-VN" b="0" i="1" smtClean="0">
                            <a:latin typeface="Cambria Math" panose="02040503050406030204" pitchFamily="18" charset="0"/>
                          </a:rPr>
                          <m:t>(</m:t>
                        </m:r>
                        <m:r>
                          <m:rPr>
                            <m:sty m:val="p"/>
                          </m:rPr>
                          <a:rPr lang="vi-VN" i="1">
                            <a:latin typeface="Cambria Math" panose="02040503050406030204" pitchFamily="18" charset="0"/>
                          </a:rPr>
                          <m:t>s</m:t>
                        </m:r>
                        <m:r>
                          <a:rPr lang="vi-VN" b="0" i="1" smtClean="0">
                            <a:latin typeface="Cambria Math" panose="02040503050406030204" pitchFamily="18" charset="0"/>
                          </a:rPr>
                          <m:t>)</m:t>
                        </m:r>
                      </m:sup>
                    </m:sSubSup>
                  </m:oMath>
                </a14:m>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độ</a:t>
                </a:r>
                <a:r>
                  <a:rPr lang="en-US" dirty="0"/>
                  <a:t> tin </a:t>
                </a:r>
                <a:r>
                  <a:rPr lang="en-US" dirty="0" err="1"/>
                  <a:t>cậy</a:t>
                </a:r>
                <a:r>
                  <a:rPr lang="en-US" dirty="0"/>
                  <a:t> </a:t>
                </a:r>
                <a:r>
                  <a:rPr lang="en-US" dirty="0" err="1"/>
                  <a:t>của</a:t>
                </a:r>
                <a:r>
                  <a:rPr lang="en-US" dirty="0"/>
                  <a:t> </a:t>
                </a:r>
                <a:r>
                  <a:rPr lang="en-US" dirty="0" err="1"/>
                  <a:t>ảnh</a:t>
                </a:r>
                <a:r>
                  <a:rPr lang="en-US" dirty="0"/>
                  <a:t> nguồn </a:t>
                </a:r>
                <a14:m>
                  <m:oMath xmlns:m="http://schemas.openxmlformats.org/officeDocument/2006/math">
                    <m:sSubSup>
                      <m:sSubSupPr>
                        <m:ctrlPr>
                          <a:rPr lang="en-US" i="1" smtClean="0">
                            <a:latin typeface="Cambria Math" panose="02040503050406030204" pitchFamily="18" charset="0"/>
                          </a:rPr>
                        </m:ctrlPr>
                      </m:sSubSupPr>
                      <m:e>
                        <m:r>
                          <m:rPr>
                            <m:sty m:val="p"/>
                          </m:rPr>
                          <a:rPr lang="en-US" i="1">
                            <a:latin typeface="Cambria Math" panose="02040503050406030204" pitchFamily="18" charset="0"/>
                          </a:rPr>
                          <m:t>x</m:t>
                        </m:r>
                      </m:e>
                      <m:sub>
                        <m:r>
                          <m:rPr>
                            <m:sty m:val="p"/>
                          </m:rPr>
                          <a:rPr lang="en-US" i="1">
                            <a:latin typeface="Cambria Math" panose="02040503050406030204" pitchFamily="18" charset="0"/>
                          </a:rPr>
                          <m:t>i</m:t>
                        </m:r>
                      </m:sub>
                      <m:sup>
                        <m:r>
                          <a:rPr lang="vi-VN" b="0" i="1" smtClean="0">
                            <a:latin typeface="Cambria Math" panose="02040503050406030204" pitchFamily="18" charset="0"/>
                          </a:rPr>
                          <m:t>(</m:t>
                        </m:r>
                        <m:r>
                          <m:rPr>
                            <m:sty m:val="p"/>
                          </m:rPr>
                          <a:rPr lang="vi-VN" i="1">
                            <a:latin typeface="Cambria Math" panose="02040503050406030204" pitchFamily="18" charset="0"/>
                          </a:rPr>
                          <m:t>s</m:t>
                        </m:r>
                        <m:r>
                          <a:rPr lang="vi-VN" b="0" i="1" smtClean="0">
                            <a:latin typeface="Cambria Math" panose="02040503050406030204" pitchFamily="18" charset="0"/>
                          </a:rPr>
                          <m:t>)</m:t>
                        </m:r>
                      </m:sup>
                    </m:sSubSup>
                  </m:oMath>
                </a14:m>
                <a:r>
                  <a:rPr lang="en-US" dirty="0" err="1"/>
                  <a:t>thuộc</a:t>
                </a:r>
                <a:r>
                  <a:rPr lang="en-US" dirty="0"/>
                  <a:t> </a:t>
                </a:r>
                <a:r>
                  <a:rPr lang="en-US" dirty="0" err="1"/>
                  <a:t>lớp</a:t>
                </a:r>
                <a:r>
                  <a:rPr lang="en-US" dirty="0"/>
                  <a:t> k </a:t>
                </a:r>
                <a:r>
                  <a:rPr lang="en-US" dirty="0" err="1"/>
                  <a:t>được</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endParaRPr lang="en-US" dirty="0"/>
              </a:p>
              <a:p>
                <a:pPr marL="285750" indent="-285750">
                  <a:buFont typeface="Arial" panose="020B0604020202020204" pitchFamily="34" charset="0"/>
                  <a:buChar char="•"/>
                </a:pPr>
                <a14:m>
                  <m:oMath xmlns:m="http://schemas.openxmlformats.org/officeDocument/2006/math">
                    <m:sSubSup>
                      <m:sSubSupPr>
                        <m:ctrlPr>
                          <a:rPr lang="en-US" i="1" smtClean="0">
                            <a:latin typeface="Cambria Math" panose="02040503050406030204" pitchFamily="18" charset="0"/>
                          </a:rPr>
                        </m:ctrlPr>
                      </m:sSubSupPr>
                      <m:e>
                        <m:r>
                          <m:rPr>
                            <m:sty m:val="p"/>
                          </m:rPr>
                          <a:rPr lang="en-US" i="1">
                            <a:latin typeface="Cambria Math" panose="02040503050406030204" pitchFamily="18" charset="0"/>
                          </a:rPr>
                          <m:t>y</m:t>
                        </m:r>
                      </m:e>
                      <m:sub>
                        <m:r>
                          <m:rPr>
                            <m:sty m:val="p"/>
                          </m:rPr>
                          <a:rPr lang="en-US" i="1">
                            <a:latin typeface="Cambria Math" panose="02040503050406030204" pitchFamily="18" charset="0"/>
                          </a:rPr>
                          <m:t>ik</m:t>
                        </m:r>
                      </m:sub>
                      <m:sup>
                        <m:r>
                          <a:rPr lang="vi-VN" b="0" i="1" smtClean="0">
                            <a:latin typeface="Cambria Math" panose="02040503050406030204" pitchFamily="18" charset="0"/>
                          </a:rPr>
                          <m:t>(</m:t>
                        </m:r>
                        <m:r>
                          <m:rPr>
                            <m:sty m:val="p"/>
                          </m:rPr>
                          <a:rPr lang="vi-VN" i="1">
                            <a:latin typeface="Cambria Math" panose="02040503050406030204" pitchFamily="18" charset="0"/>
                          </a:rPr>
                          <m:t>s</m:t>
                        </m:r>
                        <m:r>
                          <a:rPr lang="vi-VN" b="0" i="1" smtClean="0">
                            <a:latin typeface="Cambria Math" panose="02040503050406030204" pitchFamily="18" charset="0"/>
                          </a:rPr>
                          <m:t>)</m:t>
                        </m:r>
                      </m:sup>
                    </m:sSubSup>
                  </m:oMath>
                </a14:m>
                <a:r>
                  <a:rPr lang="en-US" dirty="0" err="1"/>
                  <a:t>là</a:t>
                </a:r>
                <a:r>
                  <a:rPr lang="en-US" dirty="0"/>
                  <a:t> </a:t>
                </a:r>
                <a:r>
                  <a:rPr lang="en-US" dirty="0" err="1"/>
                  <a:t>nhãn</a:t>
                </a:r>
                <a:r>
                  <a:rPr lang="en-US" dirty="0"/>
                  <a:t> </a:t>
                </a:r>
                <a:r>
                  <a:rPr lang="en-US" dirty="0" err="1"/>
                  <a:t>dạng</a:t>
                </a:r>
                <a:r>
                  <a:rPr lang="en-US" dirty="0"/>
                  <a:t> one-hot </a:t>
                </a:r>
              </a:p>
            </p:txBody>
          </p:sp>
        </mc:Choice>
        <mc:Fallback xmlns="">
          <p:sp>
            <p:nvSpPr>
              <p:cNvPr id="11" name="TextBox 10">
                <a:extLst>
                  <a:ext uri="{FF2B5EF4-FFF2-40B4-BE49-F238E27FC236}">
                    <a16:creationId xmlns:a16="http://schemas.microsoft.com/office/drawing/2014/main" id="{8077E54A-8FD1-2842-AFE6-3D07687C7647}"/>
                  </a:ext>
                </a:extLst>
              </p:cNvPr>
              <p:cNvSpPr txBox="1">
                <a:spLocks noRot="1" noChangeAspect="1" noMove="1" noResize="1" noEditPoints="1" noAdjustHandles="1" noChangeArrowheads="1" noChangeShapeType="1" noTextEdit="1"/>
              </p:cNvSpPr>
              <p:nvPr/>
            </p:nvSpPr>
            <p:spPr>
              <a:xfrm>
                <a:off x="3879161" y="5409076"/>
                <a:ext cx="4312228" cy="1139992"/>
              </a:xfrm>
              <a:prstGeom prst="rect">
                <a:avLst/>
              </a:prstGeom>
              <a:blipFill>
                <a:blip r:embed="rId5"/>
                <a:stretch>
                  <a:fillRect l="-587" r="-293" b="-5495"/>
                </a:stretch>
              </a:blipFill>
            </p:spPr>
            <p:txBody>
              <a:bodyPr/>
              <a:lstStyle/>
              <a:p>
                <a:r>
                  <a:rPr lang="en-US">
                    <a:noFill/>
                  </a:rPr>
                  <a:t> </a:t>
                </a:r>
              </a:p>
            </p:txBody>
          </p:sp>
        </mc:Fallback>
      </mc:AlternateContent>
    </p:spTree>
    <p:extLst>
      <p:ext uri="{BB962C8B-B14F-4D97-AF65-F5344CB8AC3E}">
        <p14:creationId xmlns:p14="http://schemas.microsoft.com/office/powerpoint/2010/main" val="4124596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9EC70-0AD9-1A4D-8A49-95B9543DB8DC}"/>
              </a:ext>
            </a:extLst>
          </p:cNvPr>
          <p:cNvSpPr>
            <a:spLocks noGrp="1"/>
          </p:cNvSpPr>
          <p:nvPr>
            <p:ph type="title"/>
          </p:nvPr>
        </p:nvSpPr>
        <p:spPr/>
        <p:txBody>
          <a:bodyPr/>
          <a:lstStyle/>
          <a:p>
            <a:r>
              <a:rPr lang="en-US" dirty="0" err="1"/>
              <a:t>Giai</a:t>
            </a:r>
            <a:r>
              <a:rPr lang="en-US" dirty="0"/>
              <a:t> </a:t>
            </a:r>
            <a:r>
              <a:rPr lang="en-US" dirty="0" err="1"/>
              <a:t>đoạn</a:t>
            </a:r>
            <a:r>
              <a:rPr lang="en-US" dirty="0"/>
              <a:t> 1 – </a:t>
            </a:r>
            <a:r>
              <a:rPr lang="en-US" dirty="0" err="1"/>
              <a:t>Huấn</a:t>
            </a:r>
            <a:r>
              <a:rPr lang="en-US" dirty="0"/>
              <a:t> </a:t>
            </a:r>
            <a:r>
              <a:rPr lang="en-US" dirty="0" err="1"/>
              <a:t>luyện</a:t>
            </a:r>
            <a:r>
              <a:rPr lang="en-US" dirty="0"/>
              <a:t> </a:t>
            </a:r>
            <a:r>
              <a:rPr lang="en-US" dirty="0" err="1"/>
              <a:t>nguồn</a:t>
            </a:r>
            <a:r>
              <a:rPr lang="en-US" dirty="0"/>
              <a:t> </a:t>
            </a:r>
          </a:p>
        </p:txBody>
      </p:sp>
      <p:sp>
        <p:nvSpPr>
          <p:cNvPr id="3" name="Content Placeholder 2">
            <a:extLst>
              <a:ext uri="{FF2B5EF4-FFF2-40B4-BE49-F238E27FC236}">
                <a16:creationId xmlns:a16="http://schemas.microsoft.com/office/drawing/2014/main" id="{1F6813B4-ACE7-7441-BD12-4CCC6C5D3709}"/>
              </a:ext>
            </a:extLst>
          </p:cNvPr>
          <p:cNvSpPr>
            <a:spLocks noGrp="1"/>
          </p:cNvSpPr>
          <p:nvPr>
            <p:ph idx="1"/>
          </p:nvPr>
        </p:nvSpPr>
        <p:spPr>
          <a:xfrm>
            <a:off x="191070" y="1346200"/>
            <a:ext cx="3321057" cy="2639391"/>
          </a:xfrm>
        </p:spPr>
        <p:txBody>
          <a:bodyPr/>
          <a:lstStyle/>
          <a:p>
            <a:r>
              <a:rPr lang="en-US" sz="1800" b="1" dirty="0"/>
              <a:t>Global Aggregation Local Distribution (GALD) </a:t>
            </a:r>
            <a:r>
              <a:rPr lang="en-US" sz="1800" dirty="0" err="1"/>
              <a:t>được</a:t>
            </a:r>
            <a:r>
              <a:rPr lang="en-US" sz="1800" dirty="0"/>
              <a:t> </a:t>
            </a:r>
            <a:r>
              <a:rPr lang="en-US" sz="1800" dirty="0" err="1"/>
              <a:t>xây</a:t>
            </a:r>
            <a:r>
              <a:rPr lang="en-US" sz="1800" dirty="0"/>
              <a:t> </a:t>
            </a:r>
            <a:r>
              <a:rPr lang="en-US" sz="1800" dirty="0" err="1"/>
              <a:t>dựng</a:t>
            </a:r>
            <a:r>
              <a:rPr lang="en-US" sz="1800" dirty="0"/>
              <a:t> </a:t>
            </a:r>
            <a:r>
              <a:rPr lang="en-US" sz="1800" dirty="0" err="1"/>
              <a:t>như</a:t>
            </a:r>
            <a:r>
              <a:rPr lang="en-US" sz="1800" dirty="0"/>
              <a:t> </a:t>
            </a:r>
            <a:r>
              <a:rPr lang="en-US" sz="1800" dirty="0" err="1"/>
              <a:t>một</a:t>
            </a:r>
            <a:r>
              <a:rPr lang="en-US" sz="1800" dirty="0"/>
              <a:t> </a:t>
            </a:r>
            <a:r>
              <a:rPr lang="en-US" sz="1800" dirty="0" err="1"/>
              <a:t>biến</a:t>
            </a:r>
            <a:r>
              <a:rPr lang="en-US" sz="1800" dirty="0"/>
              <a:t> </a:t>
            </a:r>
            <a:r>
              <a:rPr lang="en-US" sz="1800" dirty="0" err="1"/>
              <a:t>thể</a:t>
            </a:r>
            <a:r>
              <a:rPr lang="en-US" sz="1800" dirty="0"/>
              <a:t> </a:t>
            </a:r>
            <a:r>
              <a:rPr lang="en-US" sz="1800" dirty="0" err="1"/>
              <a:t>của</a:t>
            </a:r>
            <a:r>
              <a:rPr lang="en-US" sz="1800" dirty="0"/>
              <a:t> </a:t>
            </a:r>
            <a:r>
              <a:rPr lang="en-US" sz="1800" dirty="0" err="1"/>
              <a:t>mạng</a:t>
            </a:r>
            <a:r>
              <a:rPr lang="en-US" sz="1800" dirty="0"/>
              <a:t> U-net</a:t>
            </a:r>
          </a:p>
          <a:p>
            <a:r>
              <a:rPr lang="en-US" sz="1800" b="1" dirty="0" err="1"/>
              <a:t>Bộ</a:t>
            </a:r>
            <a:r>
              <a:rPr lang="en-US" sz="1800" b="1" dirty="0"/>
              <a:t> </a:t>
            </a:r>
            <a:r>
              <a:rPr lang="en-US" sz="1800" b="1" dirty="0" err="1"/>
              <a:t>giải</a:t>
            </a:r>
            <a:r>
              <a:rPr lang="en-US" sz="1800" b="1" dirty="0"/>
              <a:t> </a:t>
            </a:r>
            <a:r>
              <a:rPr lang="en-US" sz="1800" b="1" dirty="0" err="1"/>
              <a:t>mã</a:t>
            </a:r>
            <a:r>
              <a:rPr lang="en-US" sz="1800" b="1" dirty="0"/>
              <a:t> </a:t>
            </a:r>
            <a:r>
              <a:rPr lang="en-US" sz="1800" dirty="0" err="1"/>
              <a:t>để</a:t>
            </a:r>
            <a:r>
              <a:rPr lang="en-US" sz="1800" dirty="0"/>
              <a:t> </a:t>
            </a:r>
            <a:r>
              <a:rPr lang="en-US" sz="1800" dirty="0" err="1"/>
              <a:t>trích</a:t>
            </a:r>
            <a:r>
              <a:rPr lang="en-US" sz="1800" dirty="0"/>
              <a:t> </a:t>
            </a:r>
            <a:r>
              <a:rPr lang="en-US" sz="1800" dirty="0" err="1"/>
              <a:t>xuất</a:t>
            </a:r>
            <a:r>
              <a:rPr lang="en-US" sz="1800" dirty="0"/>
              <a:t> </a:t>
            </a:r>
            <a:r>
              <a:rPr lang="en-US" sz="1800" dirty="0" err="1"/>
              <a:t>đặc</a:t>
            </a:r>
            <a:r>
              <a:rPr lang="en-US" sz="1800" dirty="0"/>
              <a:t> </a:t>
            </a:r>
            <a:r>
              <a:rPr lang="en-US" sz="1800" dirty="0" err="1"/>
              <a:t>trưng</a:t>
            </a:r>
            <a:r>
              <a:rPr lang="en-US" sz="1800" dirty="0"/>
              <a:t> </a:t>
            </a:r>
            <a:r>
              <a:rPr lang="en-US" sz="1800" dirty="0" err="1"/>
              <a:t>và</a:t>
            </a:r>
            <a:r>
              <a:rPr lang="en-US" sz="1800" dirty="0"/>
              <a:t> </a:t>
            </a:r>
            <a:r>
              <a:rPr lang="en-US" sz="1800" dirty="0" err="1"/>
              <a:t>thu</a:t>
            </a:r>
            <a:r>
              <a:rPr lang="en-US" sz="1800" dirty="0"/>
              <a:t> </a:t>
            </a:r>
            <a:r>
              <a:rPr lang="en-US" sz="1800" dirty="0" err="1"/>
              <a:t>các</a:t>
            </a:r>
            <a:r>
              <a:rPr lang="en-US" sz="1800" dirty="0"/>
              <a:t> </a:t>
            </a:r>
            <a:r>
              <a:rPr lang="en-US" sz="1800" dirty="0" err="1"/>
              <a:t>thông</a:t>
            </a:r>
            <a:r>
              <a:rPr lang="en-US" sz="1800" dirty="0"/>
              <a:t> tin </a:t>
            </a:r>
            <a:r>
              <a:rPr lang="en-US" sz="1800" dirty="0" err="1"/>
              <a:t>bậc</a:t>
            </a:r>
            <a:r>
              <a:rPr lang="en-US" sz="1800" dirty="0"/>
              <a:t> </a:t>
            </a:r>
            <a:r>
              <a:rPr lang="en-US" sz="1800" dirty="0" err="1"/>
              <a:t>cao</a:t>
            </a:r>
            <a:r>
              <a:rPr lang="en-US" sz="1800" dirty="0"/>
              <a:t> </a:t>
            </a:r>
          </a:p>
          <a:p>
            <a:r>
              <a:rPr lang="en-US" sz="1800" dirty="0" err="1"/>
              <a:t>Đặc</a:t>
            </a:r>
            <a:r>
              <a:rPr lang="en-US" sz="1800" dirty="0"/>
              <a:t> </a:t>
            </a:r>
            <a:r>
              <a:rPr lang="en-US" sz="1800" dirty="0" err="1"/>
              <a:t>trưng</a:t>
            </a:r>
            <a:r>
              <a:rPr lang="en-US" sz="1800" dirty="0"/>
              <a:t> </a:t>
            </a:r>
            <a:r>
              <a:rPr lang="en-US" sz="1800" dirty="0" err="1"/>
              <a:t>lớp</a:t>
            </a:r>
            <a:r>
              <a:rPr lang="en-US" sz="1800" dirty="0"/>
              <a:t> </a:t>
            </a:r>
            <a:r>
              <a:rPr lang="en-US" sz="1800" dirty="0" err="1"/>
              <a:t>cuối</a:t>
            </a:r>
            <a:r>
              <a:rPr lang="en-US" sz="1800" dirty="0"/>
              <a:t> </a:t>
            </a:r>
            <a:r>
              <a:rPr lang="en-US" sz="1800" dirty="0" err="1"/>
              <a:t>cùng</a:t>
            </a:r>
            <a:r>
              <a:rPr lang="en-US" sz="1800" dirty="0"/>
              <a:t> </a:t>
            </a:r>
            <a:r>
              <a:rPr lang="en-US" sz="1800" dirty="0" err="1"/>
              <a:t>sẽ</a:t>
            </a:r>
            <a:r>
              <a:rPr lang="en-US" sz="1800" dirty="0"/>
              <a:t> </a:t>
            </a:r>
            <a:r>
              <a:rPr lang="en-US" sz="1800" dirty="0" err="1"/>
              <a:t>đi</a:t>
            </a:r>
            <a:r>
              <a:rPr lang="en-US" sz="1800" dirty="0"/>
              <a:t> qua </a:t>
            </a:r>
            <a:r>
              <a:rPr lang="en-US" sz="1800" dirty="0" err="1"/>
              <a:t>lớp</a:t>
            </a:r>
            <a:r>
              <a:rPr lang="en-US" sz="1800" dirty="0"/>
              <a:t> global context encoder </a:t>
            </a:r>
            <a:r>
              <a:rPr lang="en-US" sz="1800" dirty="0" err="1"/>
              <a:t>để</a:t>
            </a:r>
            <a:r>
              <a:rPr lang="en-US" sz="1800" dirty="0"/>
              <a:t> </a:t>
            </a:r>
            <a:r>
              <a:rPr lang="en-US" sz="1800" dirty="0" err="1"/>
              <a:t>lấy</a:t>
            </a:r>
            <a:r>
              <a:rPr lang="en-US" sz="1800" dirty="0"/>
              <a:t> </a:t>
            </a:r>
            <a:r>
              <a:rPr lang="en-US" sz="1800" dirty="0" err="1"/>
              <a:t>được</a:t>
            </a:r>
            <a:r>
              <a:rPr lang="en-US" sz="1800" dirty="0"/>
              <a:t> </a:t>
            </a:r>
            <a:r>
              <a:rPr lang="en-US" sz="1800" dirty="0" err="1"/>
              <a:t>thông</a:t>
            </a:r>
            <a:r>
              <a:rPr lang="en-US" sz="1800" dirty="0"/>
              <a:t> tin </a:t>
            </a:r>
            <a:r>
              <a:rPr lang="en-US" sz="1800" dirty="0" err="1"/>
              <a:t>ngữ</a:t>
            </a:r>
            <a:r>
              <a:rPr lang="en-US" sz="1800" dirty="0"/>
              <a:t> </a:t>
            </a:r>
            <a:r>
              <a:rPr lang="en-US" sz="1800" dirty="0" err="1"/>
              <a:t>cảnh</a:t>
            </a:r>
            <a:r>
              <a:rPr lang="en-US" sz="1800" dirty="0"/>
              <a:t> </a:t>
            </a:r>
          </a:p>
          <a:p>
            <a:r>
              <a:rPr lang="en-US" sz="1800" dirty="0" err="1"/>
              <a:t>Phân</a:t>
            </a:r>
            <a:r>
              <a:rPr lang="en-US" sz="1800" dirty="0"/>
              <a:t> </a:t>
            </a:r>
            <a:r>
              <a:rPr lang="en-US" sz="1800" dirty="0" err="1"/>
              <a:t>phối</a:t>
            </a:r>
            <a:r>
              <a:rPr lang="en-US" sz="1800" dirty="0"/>
              <a:t> </a:t>
            </a:r>
            <a:r>
              <a:rPr lang="en-US" sz="1800" dirty="0" err="1"/>
              <a:t>bằng</a:t>
            </a:r>
            <a:r>
              <a:rPr lang="en-US" sz="1800" dirty="0"/>
              <a:t> local distribution</a:t>
            </a:r>
          </a:p>
        </p:txBody>
      </p:sp>
      <p:sp>
        <p:nvSpPr>
          <p:cNvPr id="4" name="Slide Number Placeholder 3">
            <a:extLst>
              <a:ext uri="{FF2B5EF4-FFF2-40B4-BE49-F238E27FC236}">
                <a16:creationId xmlns:a16="http://schemas.microsoft.com/office/drawing/2014/main" id="{37A4D306-FC0B-7545-A5CA-1B320DAEE9B4}"/>
              </a:ext>
            </a:extLst>
          </p:cNvPr>
          <p:cNvSpPr>
            <a:spLocks noGrp="1"/>
          </p:cNvSpPr>
          <p:nvPr>
            <p:ph type="sldNum" sz="quarter" idx="12"/>
          </p:nvPr>
        </p:nvSpPr>
        <p:spPr/>
        <p:txBody>
          <a:bodyPr/>
          <a:lstStyle/>
          <a:p>
            <a:fld id="{17CA4010-35C3-48DB-A282-899B6B79F12D}" type="slidenum">
              <a:rPr lang="en-US" altLang="en-US" smtClean="0"/>
              <a:pPr/>
              <a:t>15</a:t>
            </a:fld>
            <a:endParaRPr lang="en-US" altLang="en-US"/>
          </a:p>
        </p:txBody>
      </p:sp>
      <p:pic>
        <p:nvPicPr>
          <p:cNvPr id="6" name="Picture 5" descr="Diagram&#10;&#10;Description automatically generated">
            <a:extLst>
              <a:ext uri="{FF2B5EF4-FFF2-40B4-BE49-F238E27FC236}">
                <a16:creationId xmlns:a16="http://schemas.microsoft.com/office/drawing/2014/main" id="{D797487F-7114-7143-8B30-32F967E4D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458" y="1346200"/>
            <a:ext cx="5461542" cy="2639391"/>
          </a:xfrm>
          <a:prstGeom prst="rect">
            <a:avLst/>
          </a:prstGeom>
        </p:spPr>
      </p:pic>
      <p:sp>
        <p:nvSpPr>
          <p:cNvPr id="7" name="TextBox 6">
            <a:extLst>
              <a:ext uri="{FF2B5EF4-FFF2-40B4-BE49-F238E27FC236}">
                <a16:creationId xmlns:a16="http://schemas.microsoft.com/office/drawing/2014/main" id="{BD83AD0F-1AD7-0448-8AA8-8615A2286552}"/>
              </a:ext>
            </a:extLst>
          </p:cNvPr>
          <p:cNvSpPr txBox="1"/>
          <p:nvPr/>
        </p:nvSpPr>
        <p:spPr>
          <a:xfrm>
            <a:off x="163774" y="4805872"/>
            <a:ext cx="4112574" cy="369332"/>
          </a:xfrm>
          <a:prstGeom prst="rect">
            <a:avLst/>
          </a:prstGeom>
          <a:noFill/>
        </p:spPr>
        <p:txBody>
          <a:bodyPr wrap="square" rtlCol="0">
            <a:spAutoFit/>
          </a:bodyPr>
          <a:lstStyle/>
          <a:p>
            <a:r>
              <a:rPr lang="en-US" b="1" dirty="0" err="1"/>
              <a:t>Bộ</a:t>
            </a:r>
            <a:r>
              <a:rPr lang="en-US" b="1" dirty="0"/>
              <a:t> </a:t>
            </a:r>
            <a:r>
              <a:rPr lang="en-US" b="1" dirty="0" err="1"/>
              <a:t>giải</a:t>
            </a:r>
            <a:r>
              <a:rPr lang="en-US" b="1" dirty="0"/>
              <a:t> </a:t>
            </a:r>
            <a:r>
              <a:rPr lang="en-US" b="1" dirty="0" err="1"/>
              <a:t>mã</a:t>
            </a:r>
            <a:r>
              <a:rPr lang="en-US" b="1" dirty="0"/>
              <a:t> </a:t>
            </a:r>
            <a:r>
              <a:rPr lang="en-US" b="1" dirty="0" err="1"/>
              <a:t>này</a:t>
            </a:r>
            <a:r>
              <a:rPr lang="en-US" b="1" dirty="0"/>
              <a:t> </a:t>
            </a:r>
            <a:r>
              <a:rPr lang="en-US" b="1" dirty="0" err="1"/>
              <a:t>sẽ</a:t>
            </a:r>
            <a:r>
              <a:rPr lang="en-US" b="1" dirty="0"/>
              <a:t> </a:t>
            </a:r>
            <a:r>
              <a:rPr lang="en-US" b="1" dirty="0" err="1"/>
              <a:t>kết</a:t>
            </a:r>
            <a:r>
              <a:rPr lang="en-US" b="1" dirty="0"/>
              <a:t> </a:t>
            </a:r>
            <a:r>
              <a:rPr lang="en-US" b="1" dirty="0" err="1"/>
              <a:t>hợp</a:t>
            </a:r>
            <a:r>
              <a:rPr lang="en-US" b="1" dirty="0"/>
              <a:t> </a:t>
            </a:r>
            <a:r>
              <a:rPr lang="en-US" b="1" dirty="0" err="1"/>
              <a:t>với</a:t>
            </a:r>
            <a:r>
              <a:rPr lang="en-US" b="1" dirty="0"/>
              <a:t> Hardnet68</a:t>
            </a:r>
          </a:p>
        </p:txBody>
      </p:sp>
      <p:sp>
        <p:nvSpPr>
          <p:cNvPr id="8" name="TextBox 7">
            <a:extLst>
              <a:ext uri="{FF2B5EF4-FFF2-40B4-BE49-F238E27FC236}">
                <a16:creationId xmlns:a16="http://schemas.microsoft.com/office/drawing/2014/main" id="{AADC1CF4-FE30-0749-8349-4B291C8127B6}"/>
              </a:ext>
            </a:extLst>
          </p:cNvPr>
          <p:cNvSpPr txBox="1"/>
          <p:nvPr/>
        </p:nvSpPr>
        <p:spPr>
          <a:xfrm>
            <a:off x="163774" y="5279085"/>
            <a:ext cx="1492257" cy="369332"/>
          </a:xfrm>
          <a:prstGeom prst="rect">
            <a:avLst/>
          </a:prstGeom>
          <a:noFill/>
        </p:spPr>
        <p:txBody>
          <a:bodyPr wrap="square" rtlCol="0">
            <a:spAutoFit/>
          </a:bodyPr>
          <a:lstStyle/>
          <a:p>
            <a:r>
              <a:rPr lang="en-US" b="1" dirty="0" err="1"/>
              <a:t>Hàm</a:t>
            </a:r>
            <a:r>
              <a:rPr lang="en-US" b="1" dirty="0"/>
              <a:t> </a:t>
            </a:r>
            <a:r>
              <a:rPr lang="en-US" b="1" dirty="0" err="1"/>
              <a:t>mất</a:t>
            </a:r>
            <a:r>
              <a:rPr lang="en-US" b="1" dirty="0"/>
              <a:t> </a:t>
            </a:r>
            <a:r>
              <a:rPr lang="en-US" b="1" dirty="0" err="1"/>
              <a:t>mát</a:t>
            </a:r>
            <a:endParaRPr lang="en-US" b="1" dirty="0"/>
          </a:p>
        </p:txBody>
      </p:sp>
      <p:pic>
        <p:nvPicPr>
          <p:cNvPr id="9" name="Picture 8" descr="A picture containing text&#10;&#10;Description automatically generated">
            <a:extLst>
              <a:ext uri="{FF2B5EF4-FFF2-40B4-BE49-F238E27FC236}">
                <a16:creationId xmlns:a16="http://schemas.microsoft.com/office/drawing/2014/main" id="{36C9008D-9A8F-5C47-916A-C0900D2BB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74" y="5774285"/>
            <a:ext cx="2354704" cy="76462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B0FE14-C713-A94C-9868-08B23EB5AB09}"/>
                  </a:ext>
                </a:extLst>
              </p:cNvPr>
              <p:cNvSpPr txBox="1"/>
              <p:nvPr/>
            </p:nvSpPr>
            <p:spPr>
              <a:xfrm>
                <a:off x="3879161" y="5409076"/>
                <a:ext cx="4312228" cy="113999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Sup>
                      <m:sSubSupPr>
                        <m:ctrlPr>
                          <a:rPr lang="en-US" i="1" smtClean="0">
                            <a:latin typeface="Cambria Math" panose="02040503050406030204" pitchFamily="18" charset="0"/>
                          </a:rPr>
                        </m:ctrlPr>
                      </m:sSubSupPr>
                      <m:e>
                        <m:r>
                          <m:rPr>
                            <m:sty m:val="p"/>
                          </m:rPr>
                          <a:rPr lang="en-US" i="1">
                            <a:latin typeface="Cambria Math" panose="02040503050406030204" pitchFamily="18" charset="0"/>
                          </a:rPr>
                          <m:t>p</m:t>
                        </m:r>
                      </m:e>
                      <m:sub>
                        <m:r>
                          <m:rPr>
                            <m:sty m:val="p"/>
                          </m:rPr>
                          <a:rPr lang="en-US" i="1">
                            <a:latin typeface="Cambria Math" panose="02040503050406030204" pitchFamily="18" charset="0"/>
                          </a:rPr>
                          <m:t>ik</m:t>
                        </m:r>
                      </m:sub>
                      <m:sup>
                        <m:r>
                          <a:rPr lang="vi-VN" b="0" i="1" smtClean="0">
                            <a:latin typeface="Cambria Math" panose="02040503050406030204" pitchFamily="18" charset="0"/>
                          </a:rPr>
                          <m:t>(</m:t>
                        </m:r>
                        <m:r>
                          <m:rPr>
                            <m:sty m:val="p"/>
                          </m:rPr>
                          <a:rPr lang="vi-VN" i="1">
                            <a:latin typeface="Cambria Math" panose="02040503050406030204" pitchFamily="18" charset="0"/>
                          </a:rPr>
                          <m:t>s</m:t>
                        </m:r>
                        <m:r>
                          <a:rPr lang="vi-VN" b="0" i="1" smtClean="0">
                            <a:latin typeface="Cambria Math" panose="02040503050406030204" pitchFamily="18" charset="0"/>
                          </a:rPr>
                          <m:t>)</m:t>
                        </m:r>
                      </m:sup>
                    </m:sSubSup>
                  </m:oMath>
                </a14:m>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độ</a:t>
                </a:r>
                <a:r>
                  <a:rPr lang="en-US" dirty="0"/>
                  <a:t> tin </a:t>
                </a:r>
                <a:r>
                  <a:rPr lang="en-US" dirty="0" err="1"/>
                  <a:t>cậy</a:t>
                </a:r>
                <a:r>
                  <a:rPr lang="en-US" dirty="0"/>
                  <a:t> </a:t>
                </a:r>
                <a:r>
                  <a:rPr lang="en-US" dirty="0" err="1"/>
                  <a:t>của</a:t>
                </a:r>
                <a:r>
                  <a:rPr lang="en-US" dirty="0"/>
                  <a:t> </a:t>
                </a:r>
                <a:r>
                  <a:rPr lang="en-US" dirty="0" err="1"/>
                  <a:t>ảnh</a:t>
                </a:r>
                <a:r>
                  <a:rPr lang="en-US" dirty="0"/>
                  <a:t> nguồn </a:t>
                </a:r>
                <a14:m>
                  <m:oMath xmlns:m="http://schemas.openxmlformats.org/officeDocument/2006/math">
                    <m:sSubSup>
                      <m:sSubSupPr>
                        <m:ctrlPr>
                          <a:rPr lang="en-US" i="1" smtClean="0">
                            <a:latin typeface="Cambria Math" panose="02040503050406030204" pitchFamily="18" charset="0"/>
                          </a:rPr>
                        </m:ctrlPr>
                      </m:sSubSupPr>
                      <m:e>
                        <m:r>
                          <m:rPr>
                            <m:sty m:val="p"/>
                          </m:rPr>
                          <a:rPr lang="en-US" i="1">
                            <a:latin typeface="Cambria Math" panose="02040503050406030204" pitchFamily="18" charset="0"/>
                          </a:rPr>
                          <m:t>x</m:t>
                        </m:r>
                      </m:e>
                      <m:sub>
                        <m:r>
                          <m:rPr>
                            <m:sty m:val="p"/>
                          </m:rPr>
                          <a:rPr lang="en-US" i="1">
                            <a:latin typeface="Cambria Math" panose="02040503050406030204" pitchFamily="18" charset="0"/>
                          </a:rPr>
                          <m:t>i</m:t>
                        </m:r>
                      </m:sub>
                      <m:sup>
                        <m:r>
                          <a:rPr lang="vi-VN" b="0" i="1" smtClean="0">
                            <a:latin typeface="Cambria Math" panose="02040503050406030204" pitchFamily="18" charset="0"/>
                          </a:rPr>
                          <m:t>(</m:t>
                        </m:r>
                        <m:r>
                          <m:rPr>
                            <m:sty m:val="p"/>
                          </m:rPr>
                          <a:rPr lang="vi-VN" i="1">
                            <a:latin typeface="Cambria Math" panose="02040503050406030204" pitchFamily="18" charset="0"/>
                          </a:rPr>
                          <m:t>s</m:t>
                        </m:r>
                        <m:r>
                          <a:rPr lang="vi-VN" b="0" i="1" smtClean="0">
                            <a:latin typeface="Cambria Math" panose="02040503050406030204" pitchFamily="18" charset="0"/>
                          </a:rPr>
                          <m:t>)</m:t>
                        </m:r>
                      </m:sup>
                    </m:sSubSup>
                  </m:oMath>
                </a14:m>
                <a:r>
                  <a:rPr lang="en-US" dirty="0" err="1"/>
                  <a:t>thuộc</a:t>
                </a:r>
                <a:r>
                  <a:rPr lang="en-US" dirty="0"/>
                  <a:t> </a:t>
                </a:r>
                <a:r>
                  <a:rPr lang="en-US" dirty="0" err="1"/>
                  <a:t>lớp</a:t>
                </a:r>
                <a:r>
                  <a:rPr lang="en-US" dirty="0"/>
                  <a:t> k </a:t>
                </a:r>
                <a:r>
                  <a:rPr lang="en-US" dirty="0" err="1"/>
                  <a:t>được</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endParaRPr lang="en-US" dirty="0"/>
              </a:p>
              <a:p>
                <a:pPr marL="285750" indent="-285750">
                  <a:buFont typeface="Arial" panose="020B0604020202020204" pitchFamily="34" charset="0"/>
                  <a:buChar char="•"/>
                </a:pPr>
                <a14:m>
                  <m:oMath xmlns:m="http://schemas.openxmlformats.org/officeDocument/2006/math">
                    <m:sSubSup>
                      <m:sSubSupPr>
                        <m:ctrlPr>
                          <a:rPr lang="en-US" i="1" smtClean="0">
                            <a:latin typeface="Cambria Math" panose="02040503050406030204" pitchFamily="18" charset="0"/>
                          </a:rPr>
                        </m:ctrlPr>
                      </m:sSubSupPr>
                      <m:e>
                        <m:r>
                          <m:rPr>
                            <m:sty m:val="p"/>
                          </m:rPr>
                          <a:rPr lang="en-US" i="1">
                            <a:latin typeface="Cambria Math" panose="02040503050406030204" pitchFamily="18" charset="0"/>
                          </a:rPr>
                          <m:t>y</m:t>
                        </m:r>
                      </m:e>
                      <m:sub>
                        <m:r>
                          <m:rPr>
                            <m:sty m:val="p"/>
                          </m:rPr>
                          <a:rPr lang="en-US" i="1">
                            <a:latin typeface="Cambria Math" panose="02040503050406030204" pitchFamily="18" charset="0"/>
                          </a:rPr>
                          <m:t>ik</m:t>
                        </m:r>
                      </m:sub>
                      <m:sup>
                        <m:r>
                          <a:rPr lang="vi-VN" b="0" i="1" smtClean="0">
                            <a:latin typeface="Cambria Math" panose="02040503050406030204" pitchFamily="18" charset="0"/>
                          </a:rPr>
                          <m:t>(</m:t>
                        </m:r>
                        <m:r>
                          <m:rPr>
                            <m:sty m:val="p"/>
                          </m:rPr>
                          <a:rPr lang="vi-VN" i="1">
                            <a:latin typeface="Cambria Math" panose="02040503050406030204" pitchFamily="18" charset="0"/>
                          </a:rPr>
                          <m:t>s</m:t>
                        </m:r>
                        <m:r>
                          <a:rPr lang="vi-VN" b="0" i="1" smtClean="0">
                            <a:latin typeface="Cambria Math" panose="02040503050406030204" pitchFamily="18" charset="0"/>
                          </a:rPr>
                          <m:t>)</m:t>
                        </m:r>
                      </m:sup>
                    </m:sSubSup>
                  </m:oMath>
                </a14:m>
                <a:r>
                  <a:rPr lang="en-US" dirty="0" err="1"/>
                  <a:t>là</a:t>
                </a:r>
                <a:r>
                  <a:rPr lang="en-US" dirty="0"/>
                  <a:t> </a:t>
                </a:r>
                <a:r>
                  <a:rPr lang="en-US" dirty="0" err="1"/>
                  <a:t>nhãn</a:t>
                </a:r>
                <a:r>
                  <a:rPr lang="en-US" dirty="0"/>
                  <a:t> </a:t>
                </a:r>
                <a:r>
                  <a:rPr lang="en-US" dirty="0" err="1"/>
                  <a:t>dạng</a:t>
                </a:r>
                <a:r>
                  <a:rPr lang="en-US" dirty="0"/>
                  <a:t> one-hot </a:t>
                </a:r>
              </a:p>
            </p:txBody>
          </p:sp>
        </mc:Choice>
        <mc:Fallback xmlns="">
          <p:sp>
            <p:nvSpPr>
              <p:cNvPr id="10" name="TextBox 9">
                <a:extLst>
                  <a:ext uri="{FF2B5EF4-FFF2-40B4-BE49-F238E27FC236}">
                    <a16:creationId xmlns:a16="http://schemas.microsoft.com/office/drawing/2014/main" id="{B1B0FE14-C713-A94C-9868-08B23EB5AB09}"/>
                  </a:ext>
                </a:extLst>
              </p:cNvPr>
              <p:cNvSpPr txBox="1">
                <a:spLocks noRot="1" noChangeAspect="1" noMove="1" noResize="1" noEditPoints="1" noAdjustHandles="1" noChangeArrowheads="1" noChangeShapeType="1" noTextEdit="1"/>
              </p:cNvSpPr>
              <p:nvPr/>
            </p:nvSpPr>
            <p:spPr>
              <a:xfrm>
                <a:off x="3879161" y="5409076"/>
                <a:ext cx="4312228" cy="1139992"/>
              </a:xfrm>
              <a:prstGeom prst="rect">
                <a:avLst/>
              </a:prstGeom>
              <a:blipFill>
                <a:blip r:embed="rId5"/>
                <a:stretch>
                  <a:fillRect l="-587" r="-293" b="-5495"/>
                </a:stretch>
              </a:blipFill>
            </p:spPr>
            <p:txBody>
              <a:bodyPr/>
              <a:lstStyle/>
              <a:p>
                <a:r>
                  <a:rPr lang="en-US">
                    <a:noFill/>
                  </a:rPr>
                  <a:t> </a:t>
                </a:r>
              </a:p>
            </p:txBody>
          </p:sp>
        </mc:Fallback>
      </mc:AlternateContent>
    </p:spTree>
    <p:extLst>
      <p:ext uri="{BB962C8B-B14F-4D97-AF65-F5344CB8AC3E}">
        <p14:creationId xmlns:p14="http://schemas.microsoft.com/office/powerpoint/2010/main" val="4293312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AAAB9-0CE4-324C-951D-2B0E5DA0FC32}"/>
              </a:ext>
            </a:extLst>
          </p:cNvPr>
          <p:cNvSpPr>
            <a:spLocks noGrp="1"/>
          </p:cNvSpPr>
          <p:nvPr>
            <p:ph type="title"/>
          </p:nvPr>
        </p:nvSpPr>
        <p:spPr/>
        <p:txBody>
          <a:bodyPr/>
          <a:lstStyle/>
          <a:p>
            <a:r>
              <a:rPr lang="en-US" dirty="0" err="1"/>
              <a:t>Giai</a:t>
            </a:r>
            <a:r>
              <a:rPr lang="en-US" dirty="0"/>
              <a:t> </a:t>
            </a:r>
            <a:r>
              <a:rPr lang="en-US" dirty="0" err="1"/>
              <a:t>đoạn</a:t>
            </a:r>
            <a:r>
              <a:rPr lang="en-US" dirty="0"/>
              <a:t> 2 – </a:t>
            </a:r>
            <a:r>
              <a:rPr lang="en-US" dirty="0" err="1"/>
              <a:t>Huấn</a:t>
            </a:r>
            <a:r>
              <a:rPr lang="en-US" dirty="0"/>
              <a:t> </a:t>
            </a:r>
            <a:r>
              <a:rPr lang="en-US" dirty="0" err="1"/>
              <a:t>luyện</a:t>
            </a:r>
            <a:r>
              <a:rPr lang="en-US" dirty="0"/>
              <a:t> </a:t>
            </a:r>
            <a:r>
              <a:rPr lang="en-US" dirty="0" err="1"/>
              <a:t>cạnh</a:t>
            </a:r>
            <a:r>
              <a:rPr lang="en-US" dirty="0"/>
              <a:t> </a:t>
            </a:r>
            <a:r>
              <a:rPr lang="en-US" dirty="0" err="1"/>
              <a:t>tranh</a:t>
            </a:r>
            <a:endParaRPr lang="en-US" dirty="0"/>
          </a:p>
        </p:txBody>
      </p:sp>
      <p:sp>
        <p:nvSpPr>
          <p:cNvPr id="3" name="Content Placeholder 2">
            <a:extLst>
              <a:ext uri="{FF2B5EF4-FFF2-40B4-BE49-F238E27FC236}">
                <a16:creationId xmlns:a16="http://schemas.microsoft.com/office/drawing/2014/main" id="{1D667C54-5326-DE4D-82B6-1BF691387A50}"/>
              </a:ext>
            </a:extLst>
          </p:cNvPr>
          <p:cNvSpPr>
            <a:spLocks noGrp="1"/>
          </p:cNvSpPr>
          <p:nvPr>
            <p:ph idx="1"/>
          </p:nvPr>
        </p:nvSpPr>
        <p:spPr>
          <a:xfrm>
            <a:off x="191069" y="4804135"/>
            <a:ext cx="1896032" cy="405597"/>
          </a:xfrm>
        </p:spPr>
        <p:txBody>
          <a:bodyPr/>
          <a:lstStyle/>
          <a:p>
            <a:pPr marL="0" indent="0">
              <a:buNone/>
            </a:pPr>
            <a:r>
              <a:rPr lang="en-US" b="1" dirty="0" err="1"/>
              <a:t>Hàm</a:t>
            </a:r>
            <a:r>
              <a:rPr lang="en-US" b="1" dirty="0"/>
              <a:t> </a:t>
            </a:r>
            <a:r>
              <a:rPr lang="en-US" b="1" dirty="0" err="1"/>
              <a:t>mất</a:t>
            </a:r>
            <a:r>
              <a:rPr lang="en-US" b="1" dirty="0"/>
              <a:t> </a:t>
            </a:r>
            <a:r>
              <a:rPr lang="en-US" b="1" dirty="0" err="1"/>
              <a:t>mát</a:t>
            </a:r>
            <a:r>
              <a:rPr lang="en-US" b="1" dirty="0"/>
              <a:t> </a:t>
            </a:r>
          </a:p>
        </p:txBody>
      </p:sp>
      <p:sp>
        <p:nvSpPr>
          <p:cNvPr id="4" name="Slide Number Placeholder 3">
            <a:extLst>
              <a:ext uri="{FF2B5EF4-FFF2-40B4-BE49-F238E27FC236}">
                <a16:creationId xmlns:a16="http://schemas.microsoft.com/office/drawing/2014/main" id="{554EE12F-10D6-3042-AC67-90145318D090}"/>
              </a:ext>
            </a:extLst>
          </p:cNvPr>
          <p:cNvSpPr>
            <a:spLocks noGrp="1"/>
          </p:cNvSpPr>
          <p:nvPr>
            <p:ph type="sldNum" sz="quarter" idx="12"/>
          </p:nvPr>
        </p:nvSpPr>
        <p:spPr/>
        <p:txBody>
          <a:bodyPr/>
          <a:lstStyle/>
          <a:p>
            <a:fld id="{17CA4010-35C3-48DB-A282-899B6B79F12D}" type="slidenum">
              <a:rPr lang="en-US" altLang="en-US" smtClean="0"/>
              <a:pPr/>
              <a:t>16</a:t>
            </a:fld>
            <a:endParaRPr lang="en-US" altLang="en-US"/>
          </a:p>
        </p:txBody>
      </p:sp>
      <p:pic>
        <p:nvPicPr>
          <p:cNvPr id="6" name="Picture 5">
            <a:extLst>
              <a:ext uri="{FF2B5EF4-FFF2-40B4-BE49-F238E27FC236}">
                <a16:creationId xmlns:a16="http://schemas.microsoft.com/office/drawing/2014/main" id="{61E16181-1A93-8C4A-873D-D22BAA1A8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68" y="5209732"/>
            <a:ext cx="6636305" cy="804401"/>
          </a:xfrm>
          <a:prstGeom prst="rect">
            <a:avLst/>
          </a:prstGeom>
        </p:spPr>
      </p:pic>
      <p:pic>
        <p:nvPicPr>
          <p:cNvPr id="8" name="Picture 7" descr="Text&#10;&#10;Description automatically generated">
            <a:extLst>
              <a:ext uri="{FF2B5EF4-FFF2-40B4-BE49-F238E27FC236}">
                <a16:creationId xmlns:a16="http://schemas.microsoft.com/office/drawing/2014/main" id="{4B279D7D-3A55-9F47-AC73-9010863C8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69" y="5917074"/>
            <a:ext cx="3747086" cy="822959"/>
          </a:xfrm>
          <a:prstGeom prst="rect">
            <a:avLst/>
          </a:prstGeom>
        </p:spPr>
      </p:pic>
      <p:pic>
        <p:nvPicPr>
          <p:cNvPr id="10" name="Picture 9" descr="Diagram&#10;&#10;Description automatically generated with medium confidence">
            <a:extLst>
              <a:ext uri="{FF2B5EF4-FFF2-40B4-BE49-F238E27FC236}">
                <a16:creationId xmlns:a16="http://schemas.microsoft.com/office/drawing/2014/main" id="{3DD500F0-F5AB-0B4D-BB1F-17949EA5BA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689" y="1195977"/>
            <a:ext cx="5840312" cy="2866868"/>
          </a:xfrm>
          <a:prstGeom prst="rect">
            <a:avLst/>
          </a:prstGeom>
        </p:spPr>
      </p:pic>
      <p:sp>
        <p:nvSpPr>
          <p:cNvPr id="11" name="TextBox 10">
            <a:extLst>
              <a:ext uri="{FF2B5EF4-FFF2-40B4-BE49-F238E27FC236}">
                <a16:creationId xmlns:a16="http://schemas.microsoft.com/office/drawing/2014/main" id="{08B8C3E0-0BE7-7E45-989E-59D78D05AFF7}"/>
              </a:ext>
            </a:extLst>
          </p:cNvPr>
          <p:cNvSpPr txBox="1"/>
          <p:nvPr/>
        </p:nvSpPr>
        <p:spPr>
          <a:xfrm>
            <a:off x="163774" y="1309036"/>
            <a:ext cx="2444344" cy="3416320"/>
          </a:xfrm>
          <a:prstGeom prst="rect">
            <a:avLst/>
          </a:prstGeom>
          <a:noFill/>
        </p:spPr>
        <p:txBody>
          <a:bodyPr wrap="square" rtlCol="0">
            <a:spAutoFit/>
          </a:bodyPr>
          <a:lstStyle/>
          <a:p>
            <a:r>
              <a:rPr lang="en-US" b="1" dirty="0" err="1"/>
              <a:t>Các</a:t>
            </a:r>
            <a:r>
              <a:rPr lang="en-US" b="1" dirty="0"/>
              <a:t> </a:t>
            </a:r>
            <a:r>
              <a:rPr lang="en-US" b="1" dirty="0" err="1"/>
              <a:t>chiến</a:t>
            </a:r>
            <a:r>
              <a:rPr lang="en-US" b="1" dirty="0"/>
              <a:t> </a:t>
            </a:r>
            <a:r>
              <a:rPr lang="en-US" b="1" dirty="0" err="1"/>
              <a:t>lược</a:t>
            </a:r>
            <a:r>
              <a:rPr lang="en-US" b="1" dirty="0"/>
              <a:t> </a:t>
            </a:r>
            <a:r>
              <a:rPr lang="en-US" b="1" dirty="0" err="1"/>
              <a:t>gán</a:t>
            </a:r>
            <a:r>
              <a:rPr lang="en-US" b="1" dirty="0"/>
              <a:t> </a:t>
            </a:r>
            <a:r>
              <a:rPr lang="en-US" b="1" dirty="0" err="1"/>
              <a:t>nhãn</a:t>
            </a:r>
            <a:r>
              <a:rPr lang="en-US" b="1" dirty="0"/>
              <a:t> </a:t>
            </a:r>
            <a:r>
              <a:rPr lang="en-US" b="1" dirty="0" err="1"/>
              <a:t>giả</a:t>
            </a:r>
            <a:endParaRPr lang="en-US" b="1" dirty="0"/>
          </a:p>
          <a:p>
            <a:pPr marL="285750" indent="-285750">
              <a:buFont typeface="Arial" panose="020B0604020202020204" pitchFamily="34" charset="0"/>
              <a:buChar char="•"/>
            </a:pPr>
            <a:r>
              <a:rPr lang="en-US" dirty="0" err="1"/>
              <a:t>Nhãn</a:t>
            </a:r>
            <a:r>
              <a:rPr lang="en-US" dirty="0"/>
              <a:t> </a:t>
            </a:r>
            <a:r>
              <a:rPr lang="en-US" dirty="0" err="1"/>
              <a:t>nhị</a:t>
            </a:r>
            <a:r>
              <a:rPr lang="en-US" dirty="0"/>
              <a:t> </a:t>
            </a:r>
            <a:r>
              <a:rPr lang="en-US" dirty="0" err="1"/>
              <a:t>phân</a:t>
            </a:r>
            <a:r>
              <a:rPr lang="en-US" dirty="0"/>
              <a:t> </a:t>
            </a:r>
            <a:r>
              <a:rPr lang="en-US" dirty="0" err="1"/>
              <a:t>chỉ</a:t>
            </a:r>
            <a:r>
              <a:rPr lang="en-US" dirty="0"/>
              <a:t> </a:t>
            </a:r>
            <a:r>
              <a:rPr lang="en-US" dirty="0" err="1"/>
              <a:t>phân</a:t>
            </a:r>
            <a:r>
              <a:rPr lang="en-US" dirty="0"/>
              <a:t> </a:t>
            </a:r>
            <a:r>
              <a:rPr lang="en-US" dirty="0" err="1"/>
              <a:t>biệt</a:t>
            </a:r>
            <a:r>
              <a:rPr lang="en-US" dirty="0"/>
              <a:t> </a:t>
            </a:r>
            <a:r>
              <a:rPr lang="en-US" dirty="0" err="1"/>
              <a:t>ảnh</a:t>
            </a:r>
            <a:r>
              <a:rPr lang="en-US" dirty="0"/>
              <a:t> </a:t>
            </a:r>
            <a:r>
              <a:rPr lang="en-US" dirty="0" err="1"/>
              <a:t>nào</a:t>
            </a:r>
            <a:r>
              <a:rPr lang="en-US" dirty="0"/>
              <a:t> </a:t>
            </a:r>
            <a:r>
              <a:rPr lang="en-US" dirty="0" err="1"/>
              <a:t>thuộc</a:t>
            </a:r>
            <a:r>
              <a:rPr lang="en-US" dirty="0"/>
              <a:t> </a:t>
            </a:r>
            <a:r>
              <a:rPr lang="en-US" dirty="0" err="1"/>
              <a:t>miền</a:t>
            </a:r>
            <a:r>
              <a:rPr lang="en-US" dirty="0"/>
              <a:t> </a:t>
            </a:r>
            <a:r>
              <a:rPr lang="en-US" dirty="0" err="1"/>
              <a:t>nào</a:t>
            </a:r>
            <a:endParaRPr lang="en-US" dirty="0"/>
          </a:p>
          <a:p>
            <a:pPr marL="285750" indent="-285750">
              <a:buFont typeface="Arial" panose="020B0604020202020204" pitchFamily="34" charset="0"/>
              <a:buChar char="•"/>
            </a:pPr>
            <a:r>
              <a:rPr lang="en-US" dirty="0" err="1"/>
              <a:t>Nhãn</a:t>
            </a:r>
            <a:r>
              <a:rPr lang="en-US" dirty="0"/>
              <a:t> </a:t>
            </a:r>
            <a:r>
              <a:rPr lang="en-US" dirty="0" err="1"/>
              <a:t>cứng</a:t>
            </a:r>
            <a:r>
              <a:rPr lang="en-US" dirty="0"/>
              <a:t> 0 1 </a:t>
            </a:r>
            <a:r>
              <a:rPr lang="en-US" dirty="0" err="1"/>
              <a:t>phân</a:t>
            </a:r>
            <a:r>
              <a:rPr lang="en-US" dirty="0"/>
              <a:t> </a:t>
            </a:r>
            <a:r>
              <a:rPr lang="en-US" dirty="0" err="1"/>
              <a:t>biệt</a:t>
            </a:r>
            <a:r>
              <a:rPr lang="en-US" dirty="0"/>
              <a:t> </a:t>
            </a:r>
            <a:r>
              <a:rPr lang="en-US" dirty="0" err="1"/>
              <a:t>ảnh</a:t>
            </a:r>
            <a:r>
              <a:rPr lang="en-US" dirty="0"/>
              <a:t> </a:t>
            </a:r>
            <a:r>
              <a:rPr lang="en-US" dirty="0" err="1"/>
              <a:t>thuộc</a:t>
            </a:r>
            <a:r>
              <a:rPr lang="en-US" dirty="0"/>
              <a:t> </a:t>
            </a:r>
            <a:r>
              <a:rPr lang="en-US" dirty="0" err="1"/>
              <a:t>miền</a:t>
            </a:r>
            <a:r>
              <a:rPr lang="en-US" dirty="0"/>
              <a:t> </a:t>
            </a:r>
            <a:r>
              <a:rPr lang="en-US" dirty="0" err="1"/>
              <a:t>nào</a:t>
            </a:r>
            <a:r>
              <a:rPr lang="en-US" dirty="0"/>
              <a:t> </a:t>
            </a:r>
            <a:r>
              <a:rPr lang="en-US" dirty="0" err="1"/>
              <a:t>và</a:t>
            </a:r>
            <a:r>
              <a:rPr lang="en-US" dirty="0"/>
              <a:t> </a:t>
            </a:r>
            <a:r>
              <a:rPr lang="en-US" dirty="0" err="1"/>
              <a:t>điểm</a:t>
            </a:r>
            <a:r>
              <a:rPr lang="en-US" dirty="0"/>
              <a:t> </a:t>
            </a:r>
            <a:r>
              <a:rPr lang="en-US" dirty="0" err="1"/>
              <a:t>ảnh</a:t>
            </a:r>
            <a:r>
              <a:rPr lang="en-US" dirty="0"/>
              <a:t> </a:t>
            </a:r>
            <a:r>
              <a:rPr lang="en-US" dirty="0" err="1"/>
              <a:t>thuộc</a:t>
            </a:r>
            <a:r>
              <a:rPr lang="en-US" dirty="0"/>
              <a:t> </a:t>
            </a:r>
            <a:r>
              <a:rPr lang="en-US" dirty="0" err="1"/>
              <a:t>lớp</a:t>
            </a:r>
            <a:r>
              <a:rPr lang="en-US" dirty="0"/>
              <a:t> </a:t>
            </a:r>
            <a:r>
              <a:rPr lang="en-US" dirty="0" err="1"/>
              <a:t>nào</a:t>
            </a:r>
            <a:endParaRPr lang="en-US" dirty="0"/>
          </a:p>
          <a:p>
            <a:pPr marL="285750" indent="-285750">
              <a:buFont typeface="Arial" panose="020B0604020202020204" pitchFamily="34" charset="0"/>
              <a:buChar char="•"/>
            </a:pPr>
            <a:r>
              <a:rPr lang="en-US" dirty="0" err="1"/>
              <a:t>Nhãn</a:t>
            </a:r>
            <a:r>
              <a:rPr lang="en-US" dirty="0"/>
              <a:t> </a:t>
            </a:r>
            <a:r>
              <a:rPr lang="en-US" dirty="0" err="1"/>
              <a:t>mềm</a:t>
            </a:r>
            <a:r>
              <a:rPr lang="en-US" dirty="0"/>
              <a:t> </a:t>
            </a:r>
            <a:r>
              <a:rPr lang="en-US" dirty="0" err="1"/>
              <a:t>gán</a:t>
            </a:r>
            <a:r>
              <a:rPr lang="en-US" dirty="0"/>
              <a:t> </a:t>
            </a:r>
            <a:r>
              <a:rPr lang="en-US" dirty="0" err="1"/>
              <a:t>nhãn</a:t>
            </a:r>
            <a:r>
              <a:rPr lang="en-US" dirty="0"/>
              <a:t> </a:t>
            </a:r>
            <a:r>
              <a:rPr lang="en-US" dirty="0" err="1"/>
              <a:t>cho</a:t>
            </a:r>
            <a:r>
              <a:rPr lang="en-US" dirty="0"/>
              <a:t> </a:t>
            </a:r>
            <a:r>
              <a:rPr lang="en-US" dirty="0" err="1"/>
              <a:t>điểm</a:t>
            </a:r>
            <a:r>
              <a:rPr lang="en-US" dirty="0"/>
              <a:t> </a:t>
            </a:r>
            <a:r>
              <a:rPr lang="en-US" dirty="0" err="1"/>
              <a:t>ảnh</a:t>
            </a:r>
            <a:r>
              <a:rPr lang="en-US" dirty="0"/>
              <a:t> </a:t>
            </a:r>
            <a:r>
              <a:rPr lang="en-US" dirty="0" err="1"/>
              <a:t>theo</a:t>
            </a:r>
            <a:r>
              <a:rPr lang="en-US" dirty="0"/>
              <a:t> </a:t>
            </a:r>
            <a:r>
              <a:rPr lang="en-US" dirty="0" err="1"/>
              <a:t>độ</a:t>
            </a:r>
            <a:r>
              <a:rPr lang="en-US" dirty="0"/>
              <a:t> tin </a:t>
            </a:r>
            <a:r>
              <a:rPr lang="en-US" dirty="0" err="1"/>
              <a:t>cậy</a:t>
            </a:r>
            <a:endParaRPr lang="en-US" dirty="0"/>
          </a:p>
        </p:txBody>
      </p:sp>
      <p:pic>
        <p:nvPicPr>
          <p:cNvPr id="9" name="Picture 8" descr="Diagram, schematic&#10;&#10;Description automatically generated">
            <a:extLst>
              <a:ext uri="{FF2B5EF4-FFF2-40B4-BE49-F238E27FC236}">
                <a16:creationId xmlns:a16="http://schemas.microsoft.com/office/drawing/2014/main" id="{B90812A7-B945-3C4E-9FD8-13FF06AE8E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9289" y="6088187"/>
            <a:ext cx="1799823" cy="52043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0A4160-007A-2A4A-BC01-73CBA2F0607C}"/>
                  </a:ext>
                </a:extLst>
              </p:cNvPr>
              <p:cNvSpPr txBox="1"/>
              <p:nvPr/>
            </p:nvSpPr>
            <p:spPr>
              <a:xfrm>
                <a:off x="6860969" y="5150687"/>
                <a:ext cx="1797937" cy="1589346"/>
              </a:xfrm>
              <a:prstGeom prst="rect">
                <a:avLst/>
              </a:prstGeom>
              <a:noFill/>
            </p:spPr>
            <p:txBody>
              <a:bodyPr wrap="square" rtlCol="0">
                <a:spAutoFit/>
              </a:bodyPr>
              <a:lstStyle/>
              <a:p>
                <a14:m>
                  <m:oMath xmlns:m="http://schemas.openxmlformats.org/officeDocument/2006/math">
                    <m:sSubSup>
                      <m:sSubSupPr>
                        <m:ctrlPr>
                          <a:rPr lang="en-US" i="1" smtClean="0">
                            <a:latin typeface="Cambria Math" panose="02040503050406030204" pitchFamily="18" charset="0"/>
                          </a:rPr>
                        </m:ctrlPr>
                      </m:sSubSupPr>
                      <m:e>
                        <m:r>
                          <m:rPr>
                            <m:sty m:val="p"/>
                          </m:rPr>
                          <a:rPr lang="en-US" i="1">
                            <a:latin typeface="Cambria Math" panose="02040503050406030204" pitchFamily="18" charset="0"/>
                          </a:rPr>
                          <m:t>a</m:t>
                        </m:r>
                      </m:e>
                      <m:sub>
                        <m:r>
                          <m:rPr>
                            <m:sty m:val="p"/>
                          </m:rPr>
                          <a:rPr lang="en-US" i="1">
                            <a:latin typeface="Cambria Math" panose="02040503050406030204" pitchFamily="18" charset="0"/>
                          </a:rPr>
                          <m:t>ik</m:t>
                        </m:r>
                      </m:sub>
                      <m:sup>
                        <m:r>
                          <a:rPr lang="vi-VN" b="0" i="1" smtClean="0">
                            <a:latin typeface="Cambria Math" panose="02040503050406030204" pitchFamily="18" charset="0"/>
                          </a:rPr>
                          <m:t>(</m:t>
                        </m:r>
                        <m:r>
                          <m:rPr>
                            <m:sty m:val="p"/>
                          </m:rPr>
                          <a:rPr lang="vi-VN" i="1">
                            <a:latin typeface="Cambria Math" panose="02040503050406030204" pitchFamily="18" charset="0"/>
                          </a:rPr>
                          <m:t>s</m:t>
                        </m:r>
                        <m:r>
                          <a:rPr lang="vi-VN" b="0" i="1" smtClean="0">
                            <a:latin typeface="Cambria Math" panose="02040503050406030204" pitchFamily="18" charset="0"/>
                          </a:rPr>
                          <m:t>)</m:t>
                        </m:r>
                      </m:sup>
                    </m:sSubSup>
                  </m:oMath>
                </a14:m>
                <a:r>
                  <a:rPr lang="en-US" dirty="0" err="1">
                    <a:cs typeface="Calibri" panose="020F0502020204030204" pitchFamily="34" charset="0"/>
                  </a:rPr>
                  <a:t>và</a:t>
                </a:r>
                <a:r>
                  <a:rPr lang="en-US" dirty="0">
                    <a:cs typeface="Calibri" panose="020F0502020204030204" pitchFamily="34" charset="0"/>
                  </a:rPr>
                  <a:t> </a:t>
                </a:r>
                <a14:m>
                  <m:oMath xmlns:m="http://schemas.openxmlformats.org/officeDocument/2006/math">
                    <m:sSubSup>
                      <m:sSubSupPr>
                        <m:ctrlPr>
                          <a:rPr lang="en-US" i="1" smtClean="0">
                            <a:latin typeface="Cambria Math" panose="02040503050406030204" pitchFamily="18" charset="0"/>
                          </a:rPr>
                        </m:ctrlPr>
                      </m:sSubSupPr>
                      <m:e>
                        <m:r>
                          <m:rPr>
                            <m:sty m:val="p"/>
                          </m:rPr>
                          <a:rPr lang="en-US" i="1">
                            <a:latin typeface="Cambria Math" panose="02040503050406030204" pitchFamily="18" charset="0"/>
                          </a:rPr>
                          <m:t>a</m:t>
                        </m:r>
                      </m:e>
                      <m:sub>
                        <m:r>
                          <m:rPr>
                            <m:sty m:val="p"/>
                          </m:rPr>
                          <a:rPr lang="en-US" i="1">
                            <a:latin typeface="Cambria Math" panose="02040503050406030204" pitchFamily="18" charset="0"/>
                          </a:rPr>
                          <m:t>jk</m:t>
                        </m:r>
                      </m:sub>
                      <m:sup>
                        <m:r>
                          <a:rPr lang="vi-VN" b="0" i="1" smtClean="0">
                            <a:latin typeface="Cambria Math" panose="02040503050406030204" pitchFamily="18" charset="0"/>
                          </a:rPr>
                          <m:t>(</m:t>
                        </m:r>
                        <m:r>
                          <m:rPr>
                            <m:sty m:val="p"/>
                          </m:rPr>
                          <a:rPr lang="vi-VN" i="1">
                            <a:latin typeface="Cambria Math" panose="02040503050406030204" pitchFamily="18" charset="0"/>
                          </a:rPr>
                          <m:t>t</m:t>
                        </m:r>
                        <m:r>
                          <a:rPr lang="vi-VN" b="0" i="1" smtClean="0">
                            <a:latin typeface="Cambria Math" panose="02040503050406030204" pitchFamily="18" charset="0"/>
                          </a:rPr>
                          <m:t>)</m:t>
                        </m:r>
                      </m:sup>
                    </m:sSubSup>
                  </m:oMath>
                </a14:m>
                <a:r>
                  <a:rPr lang="en-US" dirty="0" err="1">
                    <a:cs typeface="Calibri" panose="020F0502020204030204" pitchFamily="34" charset="0"/>
                  </a:rPr>
                  <a:t>lần</a:t>
                </a:r>
                <a:r>
                  <a:rPr lang="en-US" dirty="0">
                    <a:cs typeface="Calibri" panose="020F0502020204030204" pitchFamily="34" charset="0"/>
                  </a:rPr>
                  <a:t> </a:t>
                </a:r>
                <a:r>
                  <a:rPr lang="en-US" dirty="0" err="1">
                    <a:cs typeface="Calibri" panose="020F0502020204030204" pitchFamily="34" charset="0"/>
                  </a:rPr>
                  <a:t>lượt</a:t>
                </a:r>
                <a:r>
                  <a:rPr lang="en-US" dirty="0">
                    <a:cs typeface="Calibri" panose="020F0502020204030204" pitchFamily="34" charset="0"/>
                  </a:rPr>
                  <a:t> </a:t>
                </a:r>
                <a:r>
                  <a:rPr lang="en-US" dirty="0" err="1">
                    <a:cs typeface="Calibri" panose="020F0502020204030204" pitchFamily="34" charset="0"/>
                  </a:rPr>
                  <a:t>là</a:t>
                </a:r>
                <a:r>
                  <a:rPr lang="en-US" dirty="0">
                    <a:cs typeface="Calibri" panose="020F0502020204030204" pitchFamily="34" charset="0"/>
                  </a:rPr>
                  <a:t> </a:t>
                </a:r>
                <a:r>
                  <a:rPr lang="en-US" dirty="0" err="1">
                    <a:cs typeface="Calibri" panose="020F0502020204030204" pitchFamily="34" charset="0"/>
                  </a:rPr>
                  <a:t>độ</a:t>
                </a:r>
                <a:r>
                  <a:rPr lang="en-US" dirty="0">
                    <a:cs typeface="Calibri" panose="020F0502020204030204" pitchFamily="34" charset="0"/>
                  </a:rPr>
                  <a:t> tin </a:t>
                </a:r>
                <a:r>
                  <a:rPr lang="en-US" dirty="0" err="1">
                    <a:cs typeface="Calibri" panose="020F0502020204030204" pitchFamily="34" charset="0"/>
                  </a:rPr>
                  <a:t>cậy</a:t>
                </a:r>
                <a:r>
                  <a:rPr lang="en-US" dirty="0">
                    <a:cs typeface="Calibri" panose="020F0502020204030204" pitchFamily="34" charset="0"/>
                  </a:rPr>
                  <a:t> tri </a:t>
                </a:r>
                <a:r>
                  <a:rPr lang="en-US" dirty="0" err="1">
                    <a:cs typeface="Calibri" panose="020F0502020204030204" pitchFamily="34" charset="0"/>
                  </a:rPr>
                  <a:t>thức</a:t>
                </a:r>
                <a:r>
                  <a:rPr lang="en-US" dirty="0">
                    <a:cs typeface="Calibri" panose="020F0502020204030204" pitchFamily="34" charset="0"/>
                  </a:rPr>
                  <a:t> </a:t>
                </a:r>
                <a:r>
                  <a:rPr lang="en-US" dirty="0" err="1">
                    <a:cs typeface="Calibri" panose="020F0502020204030204" pitchFamily="34" charset="0"/>
                  </a:rPr>
                  <a:t>lớp</a:t>
                </a:r>
                <a:r>
                  <a:rPr lang="en-US" dirty="0">
                    <a:cs typeface="Calibri" panose="020F0502020204030204" pitchFamily="34" charset="0"/>
                  </a:rPr>
                  <a:t> </a:t>
                </a:r>
                <a:r>
                  <a:rPr lang="en-US" dirty="0" err="1">
                    <a:cs typeface="Calibri" panose="020F0502020204030204" pitchFamily="34" charset="0"/>
                  </a:rPr>
                  <a:t>cho</a:t>
                </a:r>
                <a:r>
                  <a:rPr lang="en-US" dirty="0">
                    <a:cs typeface="Calibri" panose="020F0502020204030204" pitchFamily="34" charset="0"/>
                  </a:rPr>
                  <a:t> </a:t>
                </a:r>
                <a:r>
                  <a:rPr lang="en-US" dirty="0" err="1">
                    <a:cs typeface="Calibri" panose="020F0502020204030204" pitchFamily="34" charset="0"/>
                  </a:rPr>
                  <a:t>mẫu</a:t>
                </a:r>
                <a:r>
                  <a:rPr lang="en-US" dirty="0">
                    <a:cs typeface="Calibri" panose="020F0502020204030204" pitchFamily="34" charset="0"/>
                  </a:rPr>
                  <a:t> </a:t>
                </a:r>
                <a14:m>
                  <m:oMath xmlns:m="http://schemas.openxmlformats.org/officeDocument/2006/math">
                    <m:r>
                      <m:rPr>
                        <m:sty m:val="p"/>
                      </m:rPr>
                      <a:rPr lang="en-US" i="1" dirty="0">
                        <a:latin typeface="Cambria Math" panose="02040503050406030204" pitchFamily="18" charset="0"/>
                      </a:rPr>
                      <m:t>i</m:t>
                    </m:r>
                  </m:oMath>
                </a14:m>
                <a:r>
                  <a:rPr lang="en-US" dirty="0">
                    <a:cs typeface="Calibri" panose="020F0502020204030204" pitchFamily="34" charset="0"/>
                  </a:rPr>
                  <a:t> </a:t>
                </a:r>
                <a:r>
                  <a:rPr lang="en-US" dirty="0" err="1">
                    <a:cs typeface="Calibri" panose="020F0502020204030204" pitchFamily="34" charset="0"/>
                  </a:rPr>
                  <a:t>ở</a:t>
                </a:r>
                <a:r>
                  <a:rPr lang="en-US" dirty="0">
                    <a:cs typeface="Calibri" panose="020F0502020204030204" pitchFamily="34" charset="0"/>
                  </a:rPr>
                  <a:t> </a:t>
                </a:r>
                <a:r>
                  <a:rPr lang="en-US" dirty="0" err="1">
                    <a:cs typeface="Calibri" panose="020F0502020204030204" pitchFamily="34" charset="0"/>
                  </a:rPr>
                  <a:t>nguồn</a:t>
                </a:r>
                <a:r>
                  <a:rPr lang="en-US" dirty="0">
                    <a:cs typeface="Calibri" panose="020F0502020204030204" pitchFamily="34" charset="0"/>
                  </a:rPr>
                  <a:t> </a:t>
                </a:r>
                <a:r>
                  <a:rPr lang="en-US" dirty="0" err="1">
                    <a:cs typeface="Calibri" panose="020F0502020204030204" pitchFamily="34" charset="0"/>
                  </a:rPr>
                  <a:t>và</a:t>
                </a:r>
                <a:r>
                  <a:rPr lang="en-US" dirty="0">
                    <a:cs typeface="Calibri" panose="020F0502020204030204" pitchFamily="34" charset="0"/>
                  </a:rPr>
                  <a:t> </a:t>
                </a:r>
                <a:r>
                  <a:rPr lang="en-US" dirty="0" err="1">
                    <a:cs typeface="Calibri" panose="020F0502020204030204" pitchFamily="34" charset="0"/>
                  </a:rPr>
                  <a:t>mẫu</a:t>
                </a:r>
                <a:r>
                  <a:rPr lang="en-US" dirty="0">
                    <a:cs typeface="Calibri" panose="020F0502020204030204" pitchFamily="34" charset="0"/>
                  </a:rPr>
                  <a:t> </a:t>
                </a:r>
                <a14:m>
                  <m:oMath xmlns:m="http://schemas.openxmlformats.org/officeDocument/2006/math">
                    <m:r>
                      <m:rPr>
                        <m:sty m:val="p"/>
                      </m:rPr>
                      <a:rPr lang="en-US" i="1" dirty="0">
                        <a:latin typeface="Cambria Math" panose="02040503050406030204" pitchFamily="18" charset="0"/>
                      </a:rPr>
                      <m:t>j</m:t>
                    </m:r>
                  </m:oMath>
                </a14:m>
                <a:r>
                  <a:rPr lang="en-US" dirty="0">
                    <a:cs typeface="Calibri" panose="020F0502020204030204" pitchFamily="34" charset="0"/>
                  </a:rPr>
                  <a:t> </a:t>
                </a:r>
                <a:r>
                  <a:rPr lang="en-US" dirty="0" err="1">
                    <a:cs typeface="Calibri" panose="020F0502020204030204" pitchFamily="34" charset="0"/>
                  </a:rPr>
                  <a:t>ở</a:t>
                </a:r>
                <a:r>
                  <a:rPr lang="en-US" dirty="0">
                    <a:cs typeface="Calibri" panose="020F0502020204030204" pitchFamily="34" charset="0"/>
                  </a:rPr>
                  <a:t> </a:t>
                </a:r>
                <a:r>
                  <a:rPr lang="en-US" dirty="0" err="1">
                    <a:cs typeface="Calibri" panose="020F0502020204030204" pitchFamily="34" charset="0"/>
                  </a:rPr>
                  <a:t>đích</a:t>
                </a:r>
                <a:endParaRPr lang="en-US" dirty="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A60A4160-007A-2A4A-BC01-73CBA2F0607C}"/>
                  </a:ext>
                </a:extLst>
              </p:cNvPr>
              <p:cNvSpPr txBox="1">
                <a:spLocks noRot="1" noChangeAspect="1" noMove="1" noResize="1" noEditPoints="1" noAdjustHandles="1" noChangeArrowheads="1" noChangeShapeType="1" noTextEdit="1"/>
              </p:cNvSpPr>
              <p:nvPr/>
            </p:nvSpPr>
            <p:spPr>
              <a:xfrm>
                <a:off x="6860969" y="5150687"/>
                <a:ext cx="1797937" cy="1589346"/>
              </a:xfrm>
              <a:prstGeom prst="rect">
                <a:avLst/>
              </a:prstGeom>
              <a:blipFill>
                <a:blip r:embed="rId7"/>
                <a:stretch>
                  <a:fillRect l="-2817" r="-2817" b="-4762"/>
                </a:stretch>
              </a:blipFill>
            </p:spPr>
            <p:txBody>
              <a:bodyPr/>
              <a:lstStyle/>
              <a:p>
                <a:r>
                  <a:rPr lang="en-US">
                    <a:noFill/>
                  </a:rPr>
                  <a:t> </a:t>
                </a:r>
              </a:p>
            </p:txBody>
          </p:sp>
        </mc:Fallback>
      </mc:AlternateContent>
    </p:spTree>
    <p:extLst>
      <p:ext uri="{BB962C8B-B14F-4D97-AF65-F5344CB8AC3E}">
        <p14:creationId xmlns:p14="http://schemas.microsoft.com/office/powerpoint/2010/main" val="2388533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152E-806D-A94E-81B2-C4CA8BA5D8DF}"/>
              </a:ext>
            </a:extLst>
          </p:cNvPr>
          <p:cNvSpPr>
            <a:spLocks noGrp="1"/>
          </p:cNvSpPr>
          <p:nvPr>
            <p:ph type="title"/>
          </p:nvPr>
        </p:nvSpPr>
        <p:spPr/>
        <p:txBody>
          <a:bodyPr/>
          <a:lstStyle/>
          <a:p>
            <a:r>
              <a:rPr lang="en-US" dirty="0" err="1"/>
              <a:t>Giai</a:t>
            </a:r>
            <a:r>
              <a:rPr lang="en-US" dirty="0"/>
              <a:t> </a:t>
            </a:r>
            <a:r>
              <a:rPr lang="en-US" dirty="0" err="1"/>
              <a:t>đoạn</a:t>
            </a:r>
            <a:r>
              <a:rPr lang="en-US" dirty="0"/>
              <a:t> 2 – </a:t>
            </a:r>
            <a:r>
              <a:rPr lang="en-US" dirty="0" err="1"/>
              <a:t>Huấn</a:t>
            </a:r>
            <a:r>
              <a:rPr lang="en-US" dirty="0"/>
              <a:t> </a:t>
            </a:r>
            <a:r>
              <a:rPr lang="en-US" dirty="0" err="1"/>
              <a:t>luyện</a:t>
            </a:r>
            <a:r>
              <a:rPr lang="en-US" dirty="0"/>
              <a:t> </a:t>
            </a:r>
            <a:r>
              <a:rPr lang="en-US" dirty="0" err="1"/>
              <a:t>cạnh</a:t>
            </a:r>
            <a:r>
              <a:rPr lang="en-US" dirty="0"/>
              <a:t> </a:t>
            </a:r>
            <a:r>
              <a:rPr lang="en-US" dirty="0" err="1"/>
              <a:t>tranh</a:t>
            </a:r>
            <a:endParaRPr lang="en-US" dirty="0"/>
          </a:p>
        </p:txBody>
      </p:sp>
      <p:sp>
        <p:nvSpPr>
          <p:cNvPr id="3" name="Content Placeholder 2">
            <a:extLst>
              <a:ext uri="{FF2B5EF4-FFF2-40B4-BE49-F238E27FC236}">
                <a16:creationId xmlns:a16="http://schemas.microsoft.com/office/drawing/2014/main" id="{5109BCB8-CEB7-6C46-9BAE-A0F6F8518442}"/>
              </a:ext>
            </a:extLst>
          </p:cNvPr>
          <p:cNvSpPr>
            <a:spLocks noGrp="1"/>
          </p:cNvSpPr>
          <p:nvPr>
            <p:ph idx="1"/>
          </p:nvPr>
        </p:nvSpPr>
        <p:spPr>
          <a:xfrm>
            <a:off x="191069" y="3429000"/>
            <a:ext cx="2609883" cy="453724"/>
          </a:xfrm>
        </p:spPr>
        <p:txBody>
          <a:bodyPr/>
          <a:lstStyle/>
          <a:p>
            <a:pPr marL="0" indent="0">
              <a:buNone/>
            </a:pPr>
            <a:r>
              <a:rPr lang="en-US" b="1" dirty="0" err="1"/>
              <a:t>Cấu</a:t>
            </a:r>
            <a:r>
              <a:rPr lang="en-US" b="1" dirty="0"/>
              <a:t> </a:t>
            </a:r>
            <a:r>
              <a:rPr lang="en-US" b="1" dirty="0" err="1"/>
              <a:t>trúc</a:t>
            </a:r>
            <a:r>
              <a:rPr lang="en-US" b="1" dirty="0"/>
              <a:t> </a:t>
            </a:r>
            <a:r>
              <a:rPr lang="en-US" b="1" dirty="0" err="1"/>
              <a:t>bộ</a:t>
            </a:r>
            <a:r>
              <a:rPr lang="en-US" b="1" dirty="0"/>
              <a:t> </a:t>
            </a:r>
            <a:r>
              <a:rPr lang="en-US" b="1" dirty="0" err="1"/>
              <a:t>phân</a:t>
            </a:r>
            <a:r>
              <a:rPr lang="en-US" b="1" dirty="0"/>
              <a:t> </a:t>
            </a:r>
            <a:r>
              <a:rPr lang="en-US" b="1" dirty="0" err="1"/>
              <a:t>biệt</a:t>
            </a:r>
            <a:r>
              <a:rPr lang="en-US" b="1" dirty="0"/>
              <a:t> </a:t>
            </a:r>
          </a:p>
        </p:txBody>
      </p:sp>
      <p:sp>
        <p:nvSpPr>
          <p:cNvPr id="4" name="Slide Number Placeholder 3">
            <a:extLst>
              <a:ext uri="{FF2B5EF4-FFF2-40B4-BE49-F238E27FC236}">
                <a16:creationId xmlns:a16="http://schemas.microsoft.com/office/drawing/2014/main" id="{BDFB80CD-D9E5-774B-8B91-3D960C1DBD8E}"/>
              </a:ext>
            </a:extLst>
          </p:cNvPr>
          <p:cNvSpPr>
            <a:spLocks noGrp="1"/>
          </p:cNvSpPr>
          <p:nvPr>
            <p:ph type="sldNum" sz="quarter" idx="12"/>
          </p:nvPr>
        </p:nvSpPr>
        <p:spPr/>
        <p:txBody>
          <a:bodyPr/>
          <a:lstStyle/>
          <a:p>
            <a:fld id="{17CA4010-35C3-48DB-A282-899B6B79F12D}" type="slidenum">
              <a:rPr lang="en-US" altLang="en-US" smtClean="0"/>
              <a:pPr/>
              <a:t>17</a:t>
            </a:fld>
            <a:endParaRPr lang="en-US" altLang="en-US"/>
          </a:p>
        </p:txBody>
      </p:sp>
      <p:pic>
        <p:nvPicPr>
          <p:cNvPr id="6" name="Picture 5" descr="Icon&#10;&#10;Description automatically generated with medium confidence">
            <a:extLst>
              <a:ext uri="{FF2B5EF4-FFF2-40B4-BE49-F238E27FC236}">
                <a16:creationId xmlns:a16="http://schemas.microsoft.com/office/drawing/2014/main" id="{4D9C5378-B27B-2E46-AA36-702401E35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575" y="1158841"/>
            <a:ext cx="2957377" cy="2824461"/>
          </a:xfrm>
          <a:prstGeom prst="rect">
            <a:avLst/>
          </a:prstGeom>
        </p:spPr>
      </p:pic>
      <p:graphicFrame>
        <p:nvGraphicFramePr>
          <p:cNvPr id="7" name="Table 6">
            <a:extLst>
              <a:ext uri="{FF2B5EF4-FFF2-40B4-BE49-F238E27FC236}">
                <a16:creationId xmlns:a16="http://schemas.microsoft.com/office/drawing/2014/main" id="{D33B94A4-4EEE-4B4C-B1F2-2A23FA452A17}"/>
              </a:ext>
            </a:extLst>
          </p:cNvPr>
          <p:cNvGraphicFramePr>
            <a:graphicFrameLocks noGrp="1"/>
          </p:cNvGraphicFramePr>
          <p:nvPr>
            <p:extLst>
              <p:ext uri="{D42A27DB-BD31-4B8C-83A1-F6EECF244321}">
                <p14:modId xmlns:p14="http://schemas.microsoft.com/office/powerpoint/2010/main" val="390081071"/>
              </p:ext>
            </p:extLst>
          </p:nvPr>
        </p:nvGraphicFramePr>
        <p:xfrm>
          <a:off x="794083" y="4286928"/>
          <a:ext cx="7555833" cy="2423104"/>
        </p:xfrm>
        <a:graphic>
          <a:graphicData uri="http://schemas.openxmlformats.org/drawingml/2006/table">
            <a:tbl>
              <a:tblPr firstRow="1" bandRow="1">
                <a:tableStyleId>{5C22544A-7EE6-4342-B048-85BDC9FD1C3A}</a:tableStyleId>
              </a:tblPr>
              <a:tblGrid>
                <a:gridCol w="2494899">
                  <a:extLst>
                    <a:ext uri="{9D8B030D-6E8A-4147-A177-3AD203B41FA5}">
                      <a16:colId xmlns:a16="http://schemas.microsoft.com/office/drawing/2014/main" val="2478104703"/>
                    </a:ext>
                  </a:extLst>
                </a:gridCol>
                <a:gridCol w="2530467">
                  <a:extLst>
                    <a:ext uri="{9D8B030D-6E8A-4147-A177-3AD203B41FA5}">
                      <a16:colId xmlns:a16="http://schemas.microsoft.com/office/drawing/2014/main" val="3860163768"/>
                    </a:ext>
                  </a:extLst>
                </a:gridCol>
                <a:gridCol w="2530467">
                  <a:extLst>
                    <a:ext uri="{9D8B030D-6E8A-4147-A177-3AD203B41FA5}">
                      <a16:colId xmlns:a16="http://schemas.microsoft.com/office/drawing/2014/main" val="3413194867"/>
                    </a:ext>
                  </a:extLst>
                </a:gridCol>
              </a:tblGrid>
              <a:tr h="354316">
                <a:tc>
                  <a:txBody>
                    <a:bodyPr/>
                    <a:lstStyle/>
                    <a:p>
                      <a:pPr algn="ctr"/>
                      <a:r>
                        <a:rPr lang="en-US" dirty="0"/>
                        <a:t>Layer</a:t>
                      </a:r>
                    </a:p>
                  </a:txBody>
                  <a:tcPr/>
                </a:tc>
                <a:tc>
                  <a:txBody>
                    <a:bodyPr/>
                    <a:lstStyle/>
                    <a:p>
                      <a:pPr algn="ctr"/>
                      <a:r>
                        <a:rPr lang="en-US" dirty="0"/>
                        <a:t>Input -&gt; Output shape</a:t>
                      </a:r>
                    </a:p>
                  </a:txBody>
                  <a:tcPr/>
                </a:tc>
                <a:tc>
                  <a:txBody>
                    <a:bodyPr/>
                    <a:lstStyle/>
                    <a:p>
                      <a:pPr algn="ctr"/>
                      <a:r>
                        <a:rPr lang="en-US" dirty="0"/>
                        <a:t>Layer information</a:t>
                      </a:r>
                    </a:p>
                  </a:txBody>
                  <a:tcPr/>
                </a:tc>
                <a:extLst>
                  <a:ext uri="{0D108BD9-81ED-4DB2-BD59-A6C34878D82A}">
                    <a16:rowId xmlns:a16="http://schemas.microsoft.com/office/drawing/2014/main" val="1733455705"/>
                  </a:ext>
                </a:extLst>
              </a:tr>
              <a:tr h="354316">
                <a:tc>
                  <a:txBody>
                    <a:bodyPr/>
                    <a:lstStyle/>
                    <a:p>
                      <a:pPr algn="ctr"/>
                      <a:r>
                        <a:rPr lang="en-US" dirty="0"/>
                        <a:t>Input Layer</a:t>
                      </a:r>
                    </a:p>
                  </a:txBody>
                  <a:tcPr/>
                </a:tc>
                <a:tc>
                  <a:txBody>
                    <a:bodyPr/>
                    <a:lstStyle/>
                    <a:p>
                      <a:pPr algn="ctr"/>
                      <a:r>
                        <a:rPr lang="en-US" dirty="0"/>
                        <a:t>(h, w, c) -&gt; (h, w, 256)</a:t>
                      </a:r>
                    </a:p>
                  </a:txBody>
                  <a:tcPr/>
                </a:tc>
                <a:tc>
                  <a:txBody>
                    <a:bodyPr/>
                    <a:lstStyle/>
                    <a:p>
                      <a:pPr algn="ctr"/>
                      <a:r>
                        <a:rPr lang="en-US" dirty="0"/>
                        <a:t>CONV-(N256, K3x3, S1, P1), Leakey </a:t>
                      </a:r>
                      <a:r>
                        <a:rPr lang="en-US" dirty="0" err="1"/>
                        <a:t>ReLu</a:t>
                      </a:r>
                      <a:r>
                        <a:rPr lang="en-US" dirty="0"/>
                        <a:t> 0.2</a:t>
                      </a:r>
                    </a:p>
                  </a:txBody>
                  <a:tcPr/>
                </a:tc>
                <a:extLst>
                  <a:ext uri="{0D108BD9-81ED-4DB2-BD59-A6C34878D82A}">
                    <a16:rowId xmlns:a16="http://schemas.microsoft.com/office/drawing/2014/main" val="672477464"/>
                  </a:ext>
                </a:extLst>
              </a:tr>
              <a:tr h="354316">
                <a:tc>
                  <a:txBody>
                    <a:bodyPr/>
                    <a:lstStyle/>
                    <a:p>
                      <a:pPr algn="ctr"/>
                      <a:r>
                        <a:rPr lang="en-US" dirty="0"/>
                        <a:t>Hidden Layer</a:t>
                      </a:r>
                    </a:p>
                  </a:txBody>
                  <a:tcPr/>
                </a:tc>
                <a:tc>
                  <a:txBody>
                    <a:bodyPr/>
                    <a:lstStyle/>
                    <a:p>
                      <a:pPr algn="ctr"/>
                      <a:r>
                        <a:rPr lang="en-US" dirty="0"/>
                        <a:t>(h, w, 256) -&gt; (h, w, 128)</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CONV-(N128, K3x3, S1, P1), Leakey </a:t>
                      </a:r>
                      <a:r>
                        <a:rPr lang="en-US" dirty="0" err="1"/>
                        <a:t>ReLu</a:t>
                      </a:r>
                      <a:r>
                        <a:rPr lang="en-US" dirty="0"/>
                        <a:t> 0.2</a:t>
                      </a:r>
                    </a:p>
                  </a:txBody>
                  <a:tcPr/>
                </a:tc>
                <a:extLst>
                  <a:ext uri="{0D108BD9-81ED-4DB2-BD59-A6C34878D82A}">
                    <a16:rowId xmlns:a16="http://schemas.microsoft.com/office/drawing/2014/main" val="2948235723"/>
                  </a:ext>
                </a:extLst>
              </a:tr>
              <a:tr h="354316">
                <a:tc rowSpan="3">
                  <a:txBody>
                    <a:bodyPr/>
                    <a:lstStyle/>
                    <a:p>
                      <a:pPr algn="ctr"/>
                      <a:r>
                        <a:rPr lang="en-US" dirty="0"/>
                        <a:t>Output Layer</a:t>
                      </a:r>
                    </a:p>
                  </a:txBody>
                  <a:tcPr/>
                </a:tc>
                <a:tc>
                  <a:txBody>
                    <a:bodyPr/>
                    <a:lstStyle/>
                    <a:p>
                      <a:pPr algn="ctr"/>
                      <a:r>
                        <a:rPr lang="en-US" dirty="0"/>
                        <a:t>(h, w, 128) -&gt; (h, w, 19)</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CONV-(N19, K3x3, S1, P1)</a:t>
                      </a:r>
                    </a:p>
                  </a:txBody>
                  <a:tcPr/>
                </a:tc>
                <a:extLst>
                  <a:ext uri="{0D108BD9-81ED-4DB2-BD59-A6C34878D82A}">
                    <a16:rowId xmlns:a16="http://schemas.microsoft.com/office/drawing/2014/main" val="3346376208"/>
                  </a:ext>
                </a:extLst>
              </a:tr>
              <a:tr h="354316">
                <a:tc vMerge="1">
                  <a:txBody>
                    <a:bodyPr/>
                    <a:lstStyle/>
                    <a:p>
                      <a:endParaRPr lang="en-US"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(h, w, 128) -&gt; (h, w, 19)</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CONV-(N19, K3x3, S1, P1)</a:t>
                      </a:r>
                    </a:p>
                  </a:txBody>
                  <a:tcPr/>
                </a:tc>
                <a:extLst>
                  <a:ext uri="{0D108BD9-81ED-4DB2-BD59-A6C34878D82A}">
                    <a16:rowId xmlns:a16="http://schemas.microsoft.com/office/drawing/2014/main" val="3969616057"/>
                  </a:ext>
                </a:extLst>
              </a:tr>
              <a:tr h="354316">
                <a:tc vMerge="1">
                  <a:txBody>
                    <a:bodyPr/>
                    <a:lstStyle/>
                    <a:p>
                      <a:pPr algn="ctr"/>
                      <a:endParaRPr lang="en-US"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(h,w,19), (h,w,19)-&gt;(h,w,38)</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CONCAT</a:t>
                      </a:r>
                    </a:p>
                  </a:txBody>
                  <a:tcPr/>
                </a:tc>
                <a:extLst>
                  <a:ext uri="{0D108BD9-81ED-4DB2-BD59-A6C34878D82A}">
                    <a16:rowId xmlns:a16="http://schemas.microsoft.com/office/drawing/2014/main" val="2883764401"/>
                  </a:ext>
                </a:extLst>
              </a:tr>
            </a:tbl>
          </a:graphicData>
        </a:graphic>
      </p:graphicFrame>
      <p:sp>
        <p:nvSpPr>
          <p:cNvPr id="8" name="TextBox 7">
            <a:extLst>
              <a:ext uri="{FF2B5EF4-FFF2-40B4-BE49-F238E27FC236}">
                <a16:creationId xmlns:a16="http://schemas.microsoft.com/office/drawing/2014/main" id="{09083076-D150-5740-BB10-4B6F68C62266}"/>
              </a:ext>
            </a:extLst>
          </p:cNvPr>
          <p:cNvSpPr txBox="1"/>
          <p:nvPr/>
        </p:nvSpPr>
        <p:spPr>
          <a:xfrm>
            <a:off x="191069" y="2000975"/>
            <a:ext cx="4526404" cy="923330"/>
          </a:xfrm>
          <a:prstGeom prst="rect">
            <a:avLst/>
          </a:prstGeom>
          <a:noFill/>
        </p:spPr>
        <p:txBody>
          <a:bodyPr wrap="square" rtlCol="0">
            <a:spAutoFit/>
          </a:bodyPr>
          <a:lstStyle/>
          <a:p>
            <a:r>
              <a:rPr lang="en-US" b="1" dirty="0" err="1"/>
              <a:t>Bộ</a:t>
            </a:r>
            <a:r>
              <a:rPr lang="en-US" b="1" dirty="0"/>
              <a:t> </a:t>
            </a:r>
            <a:r>
              <a:rPr lang="en-US" b="1" dirty="0" err="1"/>
              <a:t>phân</a:t>
            </a:r>
            <a:r>
              <a:rPr lang="en-US" b="1" dirty="0"/>
              <a:t> </a:t>
            </a:r>
            <a:r>
              <a:rPr lang="en-US" b="1" dirty="0" err="1"/>
              <a:t>biệt</a:t>
            </a:r>
            <a:r>
              <a:rPr lang="en-US" b="1" dirty="0"/>
              <a:t> </a:t>
            </a:r>
            <a:r>
              <a:rPr lang="en-US" dirty="0" err="1"/>
              <a:t>có</a:t>
            </a:r>
            <a:r>
              <a:rPr lang="en-US" dirty="0"/>
              <a:t> </a:t>
            </a:r>
            <a:r>
              <a:rPr lang="en-US" dirty="0" err="1"/>
              <a:t>tác</a:t>
            </a:r>
            <a:r>
              <a:rPr lang="en-US" dirty="0"/>
              <a:t> </a:t>
            </a:r>
            <a:r>
              <a:rPr lang="en-US" dirty="0" err="1"/>
              <a:t>dụng</a:t>
            </a:r>
            <a:r>
              <a:rPr lang="en-US" dirty="0"/>
              <a:t> </a:t>
            </a:r>
            <a:r>
              <a:rPr lang="en-US" dirty="0" err="1"/>
              <a:t>giúp</a:t>
            </a:r>
            <a:r>
              <a:rPr lang="en-US" dirty="0"/>
              <a:t> </a:t>
            </a:r>
            <a:r>
              <a:rPr lang="en-US" b="1" dirty="0" err="1"/>
              <a:t>bộ</a:t>
            </a:r>
            <a:r>
              <a:rPr lang="en-US" b="1" dirty="0"/>
              <a:t> </a:t>
            </a:r>
            <a:r>
              <a:rPr lang="en-US" b="1" dirty="0" err="1"/>
              <a:t>mã</a:t>
            </a:r>
            <a:r>
              <a:rPr lang="en-US" b="1" dirty="0"/>
              <a:t> </a:t>
            </a:r>
            <a:r>
              <a:rPr lang="en-US" b="1" dirty="0" err="1"/>
              <a:t>hoá</a:t>
            </a:r>
            <a:r>
              <a:rPr lang="en-US" dirty="0"/>
              <a:t> </a:t>
            </a:r>
            <a:r>
              <a:rPr lang="en-US" dirty="0" err="1"/>
              <a:t>căn</a:t>
            </a:r>
            <a:r>
              <a:rPr lang="en-US" dirty="0"/>
              <a:t> </a:t>
            </a:r>
            <a:r>
              <a:rPr lang="en-US" dirty="0" err="1"/>
              <a:t>chỉnh</a:t>
            </a:r>
            <a:r>
              <a:rPr lang="en-US" dirty="0"/>
              <a:t> </a:t>
            </a:r>
            <a:r>
              <a:rPr lang="en-US" dirty="0" err="1"/>
              <a:t>các</a:t>
            </a:r>
            <a:r>
              <a:rPr lang="en-US" dirty="0"/>
              <a:t> </a:t>
            </a:r>
            <a:r>
              <a:rPr lang="en-US" dirty="0" err="1"/>
              <a:t>đặc</a:t>
            </a:r>
            <a:r>
              <a:rPr lang="en-US" dirty="0"/>
              <a:t> </a:t>
            </a:r>
            <a:r>
              <a:rPr lang="en-US" dirty="0" err="1"/>
              <a:t>trưng</a:t>
            </a:r>
            <a:r>
              <a:rPr lang="en-US" dirty="0"/>
              <a:t> </a:t>
            </a:r>
            <a:r>
              <a:rPr lang="en-US" dirty="0" err="1"/>
              <a:t>của</a:t>
            </a:r>
            <a:r>
              <a:rPr lang="en-US" dirty="0"/>
              <a:t> 2 </a:t>
            </a:r>
            <a:r>
              <a:rPr lang="en-US" dirty="0" err="1"/>
              <a:t>miền</a:t>
            </a:r>
            <a:r>
              <a:rPr lang="en-US" dirty="0"/>
              <a:t> </a:t>
            </a:r>
            <a:r>
              <a:rPr lang="en-US" dirty="0" err="1"/>
              <a:t>ảnh</a:t>
            </a:r>
            <a:r>
              <a:rPr lang="en-US" dirty="0"/>
              <a:t> </a:t>
            </a:r>
            <a:r>
              <a:rPr lang="en-US" dirty="0" err="1"/>
              <a:t>nhằm</a:t>
            </a:r>
            <a:r>
              <a:rPr lang="en-US" dirty="0"/>
              <a:t> </a:t>
            </a:r>
            <a:r>
              <a:rPr lang="en-US" dirty="0" err="1"/>
              <a:t>tìm</a:t>
            </a:r>
            <a:r>
              <a:rPr lang="en-US" dirty="0"/>
              <a:t> ra </a:t>
            </a:r>
            <a:r>
              <a:rPr lang="en-US" dirty="0" err="1"/>
              <a:t>những</a:t>
            </a:r>
            <a:r>
              <a:rPr lang="en-US" dirty="0"/>
              <a:t> </a:t>
            </a:r>
            <a:r>
              <a:rPr lang="en-US" dirty="0" err="1"/>
              <a:t>điểm</a:t>
            </a:r>
            <a:r>
              <a:rPr lang="en-US" dirty="0"/>
              <a:t> </a:t>
            </a:r>
            <a:r>
              <a:rPr lang="en-US" dirty="0" err="1"/>
              <a:t>chung</a:t>
            </a:r>
            <a:r>
              <a:rPr lang="en-US" dirty="0"/>
              <a:t> </a:t>
            </a:r>
            <a:r>
              <a:rPr lang="en-US" dirty="0" err="1"/>
              <a:t>nhất</a:t>
            </a:r>
            <a:r>
              <a:rPr lang="en-US" dirty="0"/>
              <a:t> </a:t>
            </a:r>
            <a:r>
              <a:rPr lang="en-US" dirty="0" err="1"/>
              <a:t>giữa</a:t>
            </a:r>
            <a:r>
              <a:rPr lang="en-US" dirty="0"/>
              <a:t> 2 </a:t>
            </a:r>
            <a:r>
              <a:rPr lang="en-US" dirty="0" err="1"/>
              <a:t>miền</a:t>
            </a:r>
            <a:endParaRPr lang="en-US" dirty="0"/>
          </a:p>
        </p:txBody>
      </p:sp>
    </p:spTree>
    <p:extLst>
      <p:ext uri="{BB962C8B-B14F-4D97-AF65-F5344CB8AC3E}">
        <p14:creationId xmlns:p14="http://schemas.microsoft.com/office/powerpoint/2010/main" val="3707540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47B93-BB11-0E4C-9D65-F71776339D4A}"/>
              </a:ext>
            </a:extLst>
          </p:cNvPr>
          <p:cNvSpPr>
            <a:spLocks noGrp="1"/>
          </p:cNvSpPr>
          <p:nvPr>
            <p:ph type="title"/>
          </p:nvPr>
        </p:nvSpPr>
        <p:spPr/>
        <p:txBody>
          <a:bodyPr/>
          <a:lstStyle/>
          <a:p>
            <a:r>
              <a:rPr lang="en-US" dirty="0" err="1"/>
              <a:t>Giai</a:t>
            </a:r>
            <a:r>
              <a:rPr lang="en-US" dirty="0"/>
              <a:t> </a:t>
            </a:r>
            <a:r>
              <a:rPr lang="en-US" dirty="0" err="1"/>
              <a:t>đoạn</a:t>
            </a:r>
            <a:r>
              <a:rPr lang="en-US" dirty="0"/>
              <a:t> 3 – </a:t>
            </a:r>
            <a:r>
              <a:rPr lang="en-US" dirty="0" err="1"/>
              <a:t>Huấn</a:t>
            </a:r>
            <a:r>
              <a:rPr lang="en-US" dirty="0"/>
              <a:t> </a:t>
            </a:r>
            <a:r>
              <a:rPr lang="en-US" dirty="0" err="1"/>
              <a:t>luyện</a:t>
            </a:r>
            <a:r>
              <a:rPr lang="en-US" dirty="0"/>
              <a:t> </a:t>
            </a:r>
            <a:r>
              <a:rPr lang="en-US" dirty="0" err="1"/>
              <a:t>chắt</a:t>
            </a:r>
            <a:r>
              <a:rPr lang="en-US" dirty="0"/>
              <a:t> </a:t>
            </a:r>
            <a:r>
              <a:rPr lang="en-US" dirty="0" err="1"/>
              <a:t>lọc</a:t>
            </a:r>
            <a:endParaRPr lang="en-US" dirty="0"/>
          </a:p>
        </p:txBody>
      </p:sp>
      <p:pic>
        <p:nvPicPr>
          <p:cNvPr id="6" name="Content Placeholder 5" descr="Diagram&#10;&#10;Description automatically generated">
            <a:extLst>
              <a:ext uri="{FF2B5EF4-FFF2-40B4-BE49-F238E27FC236}">
                <a16:creationId xmlns:a16="http://schemas.microsoft.com/office/drawing/2014/main" id="{B2FEE723-A42F-AB4A-BE97-71FB6B65BF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0502" y="1265397"/>
            <a:ext cx="6279725" cy="2839012"/>
          </a:xfrm>
        </p:spPr>
      </p:pic>
      <p:sp>
        <p:nvSpPr>
          <p:cNvPr id="4" name="Slide Number Placeholder 3">
            <a:extLst>
              <a:ext uri="{FF2B5EF4-FFF2-40B4-BE49-F238E27FC236}">
                <a16:creationId xmlns:a16="http://schemas.microsoft.com/office/drawing/2014/main" id="{607DF2B5-132C-5246-90FE-D10A72FAB734}"/>
              </a:ext>
            </a:extLst>
          </p:cNvPr>
          <p:cNvSpPr>
            <a:spLocks noGrp="1"/>
          </p:cNvSpPr>
          <p:nvPr>
            <p:ph type="sldNum" sz="quarter" idx="12"/>
          </p:nvPr>
        </p:nvSpPr>
        <p:spPr/>
        <p:txBody>
          <a:bodyPr/>
          <a:lstStyle/>
          <a:p>
            <a:fld id="{17CA4010-35C3-48DB-A282-899B6B79F12D}" type="slidenum">
              <a:rPr lang="en-US" altLang="en-US" smtClean="0"/>
              <a:pPr/>
              <a:t>18</a:t>
            </a:fld>
            <a:endParaRPr lang="en-US" altLang="en-US"/>
          </a:p>
        </p:txBody>
      </p:sp>
      <p:sp>
        <p:nvSpPr>
          <p:cNvPr id="10" name="TextBox 9">
            <a:extLst>
              <a:ext uri="{FF2B5EF4-FFF2-40B4-BE49-F238E27FC236}">
                <a16:creationId xmlns:a16="http://schemas.microsoft.com/office/drawing/2014/main" id="{26798974-EF89-3242-B72C-6793844CBCF6}"/>
              </a:ext>
            </a:extLst>
          </p:cNvPr>
          <p:cNvSpPr txBox="1"/>
          <p:nvPr/>
        </p:nvSpPr>
        <p:spPr>
          <a:xfrm>
            <a:off x="133353" y="4687064"/>
            <a:ext cx="8628649" cy="923330"/>
          </a:xfrm>
          <a:prstGeom prst="rect">
            <a:avLst/>
          </a:prstGeom>
          <a:noFill/>
        </p:spPr>
        <p:txBody>
          <a:bodyPr wrap="square" rtlCol="0">
            <a:spAutoFit/>
          </a:bodyPr>
          <a:lstStyle/>
          <a:p>
            <a:r>
              <a:rPr lang="vi-VN" b="1" dirty="0"/>
              <a:t>Ta sẽ sử dụng các xác suất lớp được suy ra từ mô hình lớn như là các "nhãn mềm" cho việc huấn luyện mô hình nhỏ </a:t>
            </a:r>
          </a:p>
          <a:p>
            <a:endParaRPr lang="en-US" dirty="0"/>
          </a:p>
        </p:txBody>
      </p:sp>
      <p:pic>
        <p:nvPicPr>
          <p:cNvPr id="12" name="Picture 11" descr="Text&#10;&#10;Description automatically generated">
            <a:extLst>
              <a:ext uri="{FF2B5EF4-FFF2-40B4-BE49-F238E27FC236}">
                <a16:creationId xmlns:a16="http://schemas.microsoft.com/office/drawing/2014/main" id="{13D8726F-9A99-9347-BD26-F2687E2F5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146" y="5615787"/>
            <a:ext cx="1806989" cy="762190"/>
          </a:xfrm>
          <a:prstGeom prst="rect">
            <a:avLst/>
          </a:prstGeom>
        </p:spPr>
      </p:pic>
      <p:sp>
        <p:nvSpPr>
          <p:cNvPr id="13" name="TextBox 12">
            <a:extLst>
              <a:ext uri="{FF2B5EF4-FFF2-40B4-BE49-F238E27FC236}">
                <a16:creationId xmlns:a16="http://schemas.microsoft.com/office/drawing/2014/main" id="{CD6CF4FC-AD3D-7645-8219-3187FEF2E9B1}"/>
              </a:ext>
            </a:extLst>
          </p:cNvPr>
          <p:cNvSpPr txBox="1"/>
          <p:nvPr/>
        </p:nvSpPr>
        <p:spPr>
          <a:xfrm>
            <a:off x="133353" y="1265397"/>
            <a:ext cx="2178057" cy="1477328"/>
          </a:xfrm>
          <a:prstGeom prst="rect">
            <a:avLst/>
          </a:prstGeom>
          <a:noFill/>
        </p:spPr>
        <p:txBody>
          <a:bodyPr wrap="square" rtlCol="0">
            <a:spAutoFit/>
          </a:bodyPr>
          <a:lstStyle/>
          <a:p>
            <a:r>
              <a:rPr lang="en-US" b="1" dirty="0" err="1"/>
              <a:t>Giáo</a:t>
            </a:r>
            <a:r>
              <a:rPr lang="en-US" b="1" dirty="0"/>
              <a:t> </a:t>
            </a:r>
            <a:r>
              <a:rPr lang="en-US" b="1" dirty="0" err="1"/>
              <a:t>viên</a:t>
            </a:r>
            <a:r>
              <a:rPr lang="en-US" b="1" dirty="0"/>
              <a:t>: </a:t>
            </a:r>
            <a:r>
              <a:rPr lang="en-US" dirty="0" err="1"/>
              <a:t>Mô</a:t>
            </a:r>
            <a:r>
              <a:rPr lang="en-US" dirty="0"/>
              <a:t> </a:t>
            </a:r>
            <a:r>
              <a:rPr lang="en-US" dirty="0" err="1"/>
              <a:t>hình</a:t>
            </a:r>
            <a:r>
              <a:rPr lang="en-US" dirty="0"/>
              <a:t> </a:t>
            </a:r>
            <a:r>
              <a:rPr lang="en-US" dirty="0" err="1"/>
              <a:t>lớn</a:t>
            </a:r>
            <a:r>
              <a:rPr lang="en-US" dirty="0"/>
              <a:t> </a:t>
            </a:r>
            <a:r>
              <a:rPr lang="en-US" dirty="0" err="1"/>
              <a:t>hoặc</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mô</a:t>
            </a:r>
            <a:r>
              <a:rPr lang="en-US" dirty="0"/>
              <a:t> </a:t>
            </a:r>
            <a:r>
              <a:rPr lang="en-US" dirty="0" err="1"/>
              <a:t>hình</a:t>
            </a:r>
            <a:r>
              <a:rPr lang="en-US" dirty="0"/>
              <a:t> </a:t>
            </a:r>
          </a:p>
          <a:p>
            <a:r>
              <a:rPr lang="en-US" b="1" dirty="0" err="1"/>
              <a:t>Học</a:t>
            </a:r>
            <a:r>
              <a:rPr lang="en-US" b="1" dirty="0"/>
              <a:t> </a:t>
            </a:r>
            <a:r>
              <a:rPr lang="en-US" b="1" dirty="0" err="1"/>
              <a:t>sinh</a:t>
            </a:r>
            <a:r>
              <a:rPr lang="en-US" b="1" dirty="0"/>
              <a:t>: </a:t>
            </a:r>
            <a:r>
              <a:rPr lang="en-US" dirty="0" err="1"/>
              <a:t>thường</a:t>
            </a:r>
            <a:r>
              <a:rPr lang="en-US" dirty="0"/>
              <a:t> </a:t>
            </a:r>
            <a:r>
              <a:rPr lang="en-US" dirty="0" err="1"/>
              <a:t>nhỏ</a:t>
            </a:r>
            <a:r>
              <a:rPr lang="en-US" dirty="0"/>
              <a:t> </a:t>
            </a:r>
            <a:r>
              <a:rPr lang="en-US" dirty="0" err="1"/>
              <a:t>và</a:t>
            </a:r>
            <a:r>
              <a:rPr lang="en-US" dirty="0"/>
              <a:t> </a:t>
            </a:r>
            <a:r>
              <a:rPr lang="en-US" dirty="0" err="1"/>
              <a:t>gọn</a:t>
            </a:r>
            <a:r>
              <a:rPr lang="en-US" dirty="0"/>
              <a:t> </a:t>
            </a:r>
            <a:r>
              <a:rPr lang="en-US" dirty="0" err="1"/>
              <a:t>nhẹ</a:t>
            </a:r>
            <a:r>
              <a:rPr lang="en-US" dirty="0"/>
              <a:t> </a:t>
            </a:r>
          </a:p>
        </p:txBody>
      </p:sp>
      <p:sp>
        <p:nvSpPr>
          <p:cNvPr id="5" name="TextBox 4">
            <a:extLst>
              <a:ext uri="{FF2B5EF4-FFF2-40B4-BE49-F238E27FC236}">
                <a16:creationId xmlns:a16="http://schemas.microsoft.com/office/drawing/2014/main" id="{76A94597-2341-F645-9553-EE0AA87ED9B6}"/>
              </a:ext>
            </a:extLst>
          </p:cNvPr>
          <p:cNvSpPr txBox="1"/>
          <p:nvPr/>
        </p:nvSpPr>
        <p:spPr>
          <a:xfrm>
            <a:off x="133353" y="3360022"/>
            <a:ext cx="3258713" cy="923330"/>
          </a:xfrm>
          <a:prstGeom prst="rect">
            <a:avLst/>
          </a:prstGeom>
          <a:noFill/>
        </p:spPr>
        <p:txBody>
          <a:bodyPr wrap="square" rtlCol="0">
            <a:spAutoFit/>
          </a:bodyPr>
          <a:lstStyle/>
          <a:p>
            <a:r>
              <a:rPr lang="en-US" dirty="0" err="1"/>
              <a:t>Huấn</a:t>
            </a:r>
            <a:r>
              <a:rPr lang="en-US" dirty="0"/>
              <a:t> </a:t>
            </a:r>
            <a:r>
              <a:rPr lang="en-US" dirty="0" err="1"/>
              <a:t>luyện</a:t>
            </a:r>
            <a:r>
              <a:rPr lang="en-US" dirty="0"/>
              <a:t> </a:t>
            </a:r>
            <a:r>
              <a:rPr lang="en-US" dirty="0" err="1"/>
              <a:t>tự</a:t>
            </a:r>
            <a:r>
              <a:rPr lang="en-US" dirty="0"/>
              <a:t> </a:t>
            </a:r>
            <a:r>
              <a:rPr lang="en-US" dirty="0" err="1"/>
              <a:t>chắt</a:t>
            </a:r>
            <a:r>
              <a:rPr lang="en-US" dirty="0"/>
              <a:t> </a:t>
            </a:r>
            <a:r>
              <a:rPr lang="en-US" dirty="0" err="1"/>
              <a:t>lọc</a:t>
            </a:r>
            <a:r>
              <a:rPr lang="en-US" dirty="0"/>
              <a:t> </a:t>
            </a:r>
            <a:r>
              <a:rPr lang="en-US" dirty="0" err="1"/>
              <a:t>là</a:t>
            </a:r>
            <a:r>
              <a:rPr lang="en-US" dirty="0"/>
              <a:t> </a:t>
            </a:r>
            <a:r>
              <a:rPr lang="en-US" dirty="0" err="1"/>
              <a:t>khi</a:t>
            </a:r>
            <a:r>
              <a:rPr lang="en-US" dirty="0"/>
              <a:t> </a:t>
            </a:r>
            <a:r>
              <a:rPr lang="en-US" b="1" dirty="0" err="1"/>
              <a:t>mô</a:t>
            </a:r>
            <a:r>
              <a:rPr lang="en-US" b="1" dirty="0"/>
              <a:t> </a:t>
            </a:r>
            <a:r>
              <a:rPr lang="en-US" b="1" dirty="0" err="1"/>
              <a:t>hình</a:t>
            </a:r>
            <a:r>
              <a:rPr lang="en-US" b="1" dirty="0"/>
              <a:t> </a:t>
            </a:r>
            <a:r>
              <a:rPr lang="en-US" b="1" dirty="0" err="1"/>
              <a:t>giáo</a:t>
            </a:r>
            <a:r>
              <a:rPr lang="en-US" b="1" dirty="0"/>
              <a:t> </a:t>
            </a:r>
            <a:r>
              <a:rPr lang="en-US" b="1" dirty="0" err="1"/>
              <a:t>viên</a:t>
            </a:r>
            <a:r>
              <a:rPr lang="en-US" b="1" dirty="0"/>
              <a:t> </a:t>
            </a:r>
            <a:r>
              <a:rPr lang="en-US" dirty="0" err="1"/>
              <a:t>và</a:t>
            </a:r>
            <a:r>
              <a:rPr lang="en-US" dirty="0"/>
              <a:t> </a:t>
            </a:r>
            <a:r>
              <a:rPr lang="en-US" b="1" dirty="0" err="1"/>
              <a:t>mô</a:t>
            </a:r>
            <a:r>
              <a:rPr lang="en-US" b="1" dirty="0"/>
              <a:t> </a:t>
            </a:r>
            <a:r>
              <a:rPr lang="en-US" b="1" dirty="0" err="1"/>
              <a:t>hình</a:t>
            </a:r>
            <a:r>
              <a:rPr lang="en-US" b="1" dirty="0"/>
              <a:t> </a:t>
            </a:r>
            <a:r>
              <a:rPr lang="en-US" b="1" dirty="0" err="1"/>
              <a:t>học</a:t>
            </a:r>
            <a:r>
              <a:rPr lang="en-US" b="1" dirty="0"/>
              <a:t> </a:t>
            </a:r>
            <a:r>
              <a:rPr lang="en-US" b="1" dirty="0" err="1"/>
              <a:t>sinh</a:t>
            </a:r>
            <a:r>
              <a:rPr lang="en-US" b="1" dirty="0"/>
              <a:t> </a:t>
            </a:r>
            <a:r>
              <a:rPr lang="en-US" dirty="0" err="1"/>
              <a:t>có</a:t>
            </a:r>
            <a:r>
              <a:rPr lang="en-US" dirty="0"/>
              <a:t> </a:t>
            </a:r>
            <a:r>
              <a:rPr lang="en-US" dirty="0" err="1"/>
              <a:t>cấu</a:t>
            </a:r>
            <a:r>
              <a:rPr lang="en-US" dirty="0"/>
              <a:t> </a:t>
            </a:r>
            <a:r>
              <a:rPr lang="en-US" dirty="0" err="1"/>
              <a:t>trúc</a:t>
            </a:r>
            <a:r>
              <a:rPr lang="en-US" dirty="0"/>
              <a:t> y </a:t>
            </a:r>
            <a:r>
              <a:rPr lang="en-US" dirty="0" err="1"/>
              <a:t>hệt</a:t>
            </a:r>
            <a:r>
              <a:rPr lang="en-US" dirty="0"/>
              <a:t> </a:t>
            </a:r>
            <a:r>
              <a:rPr lang="en-US" dirty="0" err="1"/>
              <a:t>nhau</a:t>
            </a:r>
            <a:r>
              <a:rPr lang="en-US" dirty="0"/>
              <a:t> </a:t>
            </a:r>
          </a:p>
        </p:txBody>
      </p:sp>
      <p:sp>
        <p:nvSpPr>
          <p:cNvPr id="8" name="TextBox 7">
            <a:extLst>
              <a:ext uri="{FF2B5EF4-FFF2-40B4-BE49-F238E27FC236}">
                <a16:creationId xmlns:a16="http://schemas.microsoft.com/office/drawing/2014/main" id="{F09F271A-BAE6-B24A-8001-A95C28194347}"/>
              </a:ext>
            </a:extLst>
          </p:cNvPr>
          <p:cNvSpPr txBox="1"/>
          <p:nvPr/>
        </p:nvSpPr>
        <p:spPr>
          <a:xfrm>
            <a:off x="4935681" y="5806867"/>
            <a:ext cx="2317173" cy="369332"/>
          </a:xfrm>
          <a:prstGeom prst="rect">
            <a:avLst/>
          </a:prstGeom>
          <a:noFill/>
        </p:spPr>
        <p:txBody>
          <a:bodyPr wrap="square" rtlCol="0">
            <a:spAutoFit/>
          </a:bodyPr>
          <a:lstStyle/>
          <a:p>
            <a:r>
              <a:rPr lang="en-US" dirty="0"/>
              <a:t>T </a:t>
            </a:r>
            <a:r>
              <a:rPr lang="en-US" dirty="0" err="1"/>
              <a:t>được</a:t>
            </a:r>
            <a:r>
              <a:rPr lang="en-US" dirty="0"/>
              <a:t> </a:t>
            </a:r>
            <a:r>
              <a:rPr lang="en-US" dirty="0" err="1"/>
              <a:t>chọn</a:t>
            </a:r>
            <a:r>
              <a:rPr lang="en-US" dirty="0"/>
              <a:t> </a:t>
            </a:r>
            <a:r>
              <a:rPr lang="en-US" dirty="0" err="1"/>
              <a:t>là</a:t>
            </a:r>
            <a:r>
              <a:rPr lang="en-US" dirty="0"/>
              <a:t> 1.8</a:t>
            </a:r>
          </a:p>
        </p:txBody>
      </p:sp>
    </p:spTree>
    <p:extLst>
      <p:ext uri="{BB962C8B-B14F-4D97-AF65-F5344CB8AC3E}">
        <p14:creationId xmlns:p14="http://schemas.microsoft.com/office/powerpoint/2010/main" val="948304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AC62-41CB-4C03-85D8-43DCD57ABDAE}"/>
              </a:ext>
            </a:extLst>
          </p:cNvPr>
          <p:cNvSpPr>
            <a:spLocks noGrp="1"/>
          </p:cNvSpPr>
          <p:nvPr>
            <p:ph type="title"/>
          </p:nvPr>
        </p:nvSpPr>
        <p:spPr/>
        <p:txBody>
          <a:bodyPr/>
          <a:lstStyle/>
          <a:p>
            <a:r>
              <a:rPr lang="en-US" dirty="0" err="1"/>
              <a:t>Nội</a:t>
            </a:r>
            <a:r>
              <a:rPr lang="en-US" dirty="0"/>
              <a:t> dung</a:t>
            </a:r>
          </a:p>
        </p:txBody>
      </p:sp>
      <p:sp>
        <p:nvSpPr>
          <p:cNvPr id="5" name="Content Placeholder 4">
            <a:extLst>
              <a:ext uri="{FF2B5EF4-FFF2-40B4-BE49-F238E27FC236}">
                <a16:creationId xmlns:a16="http://schemas.microsoft.com/office/drawing/2014/main" id="{663B4EF5-6587-4D17-8B59-BFE876B5C463}"/>
              </a:ext>
            </a:extLst>
          </p:cNvPr>
          <p:cNvSpPr>
            <a:spLocks noGrp="1"/>
          </p:cNvSpPr>
          <p:nvPr>
            <p:ph idx="1"/>
          </p:nvPr>
        </p:nvSpPr>
        <p:spPr>
          <a:xfrm>
            <a:off x="184245" y="1745672"/>
            <a:ext cx="8775510" cy="2964873"/>
          </a:xfrm>
        </p:spPr>
        <p:txBody>
          <a:bodyPr anchor="ctr"/>
          <a:lstStyle/>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Tổng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quan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bài</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toán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đặt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vấn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đề</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Các</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nghiên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cứu</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liên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quan</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Phương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pháp</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sử</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dụng</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rgbClr val="000000"/>
                </a:solidFill>
                <a:cs typeface="Times New Roman" panose="02020603050405020304" pitchFamily="18" charset="0"/>
              </a:rPr>
              <a:t>Thử</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nghiệm</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và</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đánh</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giá</a:t>
            </a:r>
            <a:endParaRPr lang="en-US" sz="3600" dirty="0">
              <a:solidFill>
                <a:srgbClr val="000000"/>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Kết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luận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hướng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phát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triển</a:t>
            </a:r>
            <a:endParaRPr lang="en-US" sz="3600" dirty="0">
              <a:solidFill>
                <a:schemeClr val="bg2">
                  <a:lumMod val="90000"/>
                </a:schemeClr>
              </a:solidFill>
              <a:cs typeface="Times New Roman" panose="02020603050405020304" pitchFamily="18" charset="0"/>
            </a:endParaRPr>
          </a:p>
        </p:txBody>
      </p:sp>
      <p:sp>
        <p:nvSpPr>
          <p:cNvPr id="3" name="Slide Number Placeholder 2">
            <a:extLst>
              <a:ext uri="{FF2B5EF4-FFF2-40B4-BE49-F238E27FC236}">
                <a16:creationId xmlns:a16="http://schemas.microsoft.com/office/drawing/2014/main" id="{FD683525-A3F5-544F-8899-661F1F0691B2}"/>
              </a:ext>
            </a:extLst>
          </p:cNvPr>
          <p:cNvSpPr>
            <a:spLocks noGrp="1"/>
          </p:cNvSpPr>
          <p:nvPr>
            <p:ph type="sldNum" sz="quarter" idx="12"/>
          </p:nvPr>
        </p:nvSpPr>
        <p:spPr/>
        <p:txBody>
          <a:bodyPr/>
          <a:lstStyle/>
          <a:p>
            <a:fld id="{17CA4010-35C3-48DB-A282-899B6B79F12D}" type="slidenum">
              <a:rPr lang="en-US" altLang="en-US" smtClean="0"/>
              <a:pPr/>
              <a:t>19</a:t>
            </a:fld>
            <a:endParaRPr lang="en-US" altLang="en-US"/>
          </a:p>
        </p:txBody>
      </p:sp>
    </p:spTree>
    <p:extLst>
      <p:ext uri="{BB962C8B-B14F-4D97-AF65-F5344CB8AC3E}">
        <p14:creationId xmlns:p14="http://schemas.microsoft.com/office/powerpoint/2010/main" val="19804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AC62-41CB-4C03-85D8-43DCD57ABDAE}"/>
              </a:ext>
            </a:extLst>
          </p:cNvPr>
          <p:cNvSpPr>
            <a:spLocks noGrp="1"/>
          </p:cNvSpPr>
          <p:nvPr>
            <p:ph type="title"/>
          </p:nvPr>
        </p:nvSpPr>
        <p:spPr/>
        <p:txBody>
          <a:bodyPr/>
          <a:lstStyle/>
          <a:p>
            <a:r>
              <a:rPr lang="en-US" dirty="0" err="1"/>
              <a:t>Nội</a:t>
            </a:r>
            <a:r>
              <a:rPr lang="en-US" dirty="0"/>
              <a:t> dung</a:t>
            </a:r>
          </a:p>
        </p:txBody>
      </p:sp>
      <p:sp>
        <p:nvSpPr>
          <p:cNvPr id="5" name="Content Placeholder 4">
            <a:extLst>
              <a:ext uri="{FF2B5EF4-FFF2-40B4-BE49-F238E27FC236}">
                <a16:creationId xmlns:a16="http://schemas.microsoft.com/office/drawing/2014/main" id="{663B4EF5-6587-4D17-8B59-BFE876B5C463}"/>
              </a:ext>
            </a:extLst>
          </p:cNvPr>
          <p:cNvSpPr>
            <a:spLocks noGrp="1"/>
          </p:cNvSpPr>
          <p:nvPr>
            <p:ph idx="1"/>
          </p:nvPr>
        </p:nvSpPr>
        <p:spPr>
          <a:xfrm>
            <a:off x="184245" y="1745672"/>
            <a:ext cx="8775510" cy="2964873"/>
          </a:xfrm>
        </p:spPr>
        <p:txBody>
          <a:bodyPr anchor="ctr"/>
          <a:lstStyle/>
          <a:p>
            <a:pPr marL="857250" indent="-857250" rtl="0">
              <a:buFont typeface="+mj-lt"/>
              <a:buAutoNum type="arabicPeriod"/>
            </a:pPr>
            <a:r>
              <a:rPr lang="en-US" sz="3600" dirty="0" err="1">
                <a:solidFill>
                  <a:srgbClr val="000000"/>
                </a:solidFill>
                <a:cs typeface="Times New Roman" panose="02020603050405020304" pitchFamily="18" charset="0"/>
              </a:rPr>
              <a:t>Tổng</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quan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bài</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toán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và</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đặt</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vấn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đề</a:t>
            </a:r>
            <a:endParaRPr lang="en-US" sz="3600" dirty="0">
              <a:solidFill>
                <a:srgbClr val="000000"/>
              </a:solidFill>
              <a:cs typeface="Times New Roman" panose="02020603050405020304" pitchFamily="18" charset="0"/>
            </a:endParaRPr>
          </a:p>
          <a:p>
            <a:pPr marL="857250" indent="-857250" rtl="0">
              <a:buFont typeface="+mj-lt"/>
              <a:buAutoNum type="arabicPeriod"/>
            </a:pPr>
            <a:r>
              <a:rPr lang="en-US" sz="3600" dirty="0" err="1">
                <a:solidFill>
                  <a:srgbClr val="000000"/>
                </a:solidFill>
                <a:cs typeface="Times New Roman" panose="02020603050405020304" pitchFamily="18" charset="0"/>
              </a:rPr>
              <a:t>Các</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nghiên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cứu</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liên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quan</a:t>
            </a:r>
            <a:endParaRPr lang="en-US" sz="3600" dirty="0">
              <a:solidFill>
                <a:srgbClr val="000000"/>
              </a:solidFill>
              <a:cs typeface="Times New Roman" panose="02020603050405020304" pitchFamily="18" charset="0"/>
            </a:endParaRPr>
          </a:p>
          <a:p>
            <a:pPr marL="857250" indent="-857250" rtl="0">
              <a:buFont typeface="+mj-lt"/>
              <a:buAutoNum type="arabicPeriod"/>
            </a:pPr>
            <a:r>
              <a:rPr lang="en-US" sz="3600" dirty="0" err="1">
                <a:solidFill>
                  <a:srgbClr val="000000"/>
                </a:solidFill>
                <a:cs typeface="Times New Roman" panose="02020603050405020304" pitchFamily="18" charset="0"/>
              </a:rPr>
              <a:t>Phương</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pháp</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sử</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dụng</a:t>
            </a:r>
            <a:endParaRPr lang="en-US" sz="3600" dirty="0">
              <a:solidFill>
                <a:srgbClr val="000000"/>
              </a:solidFill>
              <a:cs typeface="Times New Roman" panose="02020603050405020304" pitchFamily="18" charset="0"/>
            </a:endParaRPr>
          </a:p>
          <a:p>
            <a:pPr marL="857250" indent="-857250" rtl="0">
              <a:buFont typeface="+mj-lt"/>
              <a:buAutoNum type="arabicPeriod"/>
            </a:pPr>
            <a:r>
              <a:rPr lang="en-US" sz="3600" dirty="0" err="1">
                <a:solidFill>
                  <a:srgbClr val="000000"/>
                </a:solidFill>
                <a:cs typeface="Times New Roman" panose="02020603050405020304" pitchFamily="18" charset="0"/>
              </a:rPr>
              <a:t>Thử</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nghiệm</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và</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đánh</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giá</a:t>
            </a:r>
            <a:endParaRPr lang="en-US" sz="3600" dirty="0">
              <a:solidFill>
                <a:srgbClr val="000000"/>
              </a:solidFill>
              <a:cs typeface="Times New Roman" panose="02020603050405020304" pitchFamily="18" charset="0"/>
            </a:endParaRPr>
          </a:p>
          <a:p>
            <a:pPr marL="857250" indent="-857250" rtl="0">
              <a:buFont typeface="+mj-lt"/>
              <a:buAutoNum type="arabicPeriod"/>
            </a:pPr>
            <a:r>
              <a:rPr lang="en-US" sz="3600" dirty="0" err="1">
                <a:solidFill>
                  <a:srgbClr val="000000"/>
                </a:solidFill>
                <a:cs typeface="Times New Roman" panose="02020603050405020304" pitchFamily="18" charset="0"/>
              </a:rPr>
              <a:t>Kết</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luận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và</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hướng</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phát</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triển</a:t>
            </a:r>
            <a:endParaRPr lang="en-US" sz="3600" dirty="0">
              <a:solidFill>
                <a:srgbClr val="000000"/>
              </a:solidFill>
              <a:cs typeface="Times New Roman" panose="02020603050405020304" pitchFamily="18" charset="0"/>
            </a:endParaRPr>
          </a:p>
        </p:txBody>
      </p:sp>
      <p:sp>
        <p:nvSpPr>
          <p:cNvPr id="3" name="Slide Number Placeholder 2">
            <a:extLst>
              <a:ext uri="{FF2B5EF4-FFF2-40B4-BE49-F238E27FC236}">
                <a16:creationId xmlns:a16="http://schemas.microsoft.com/office/drawing/2014/main" id="{FD683525-A3F5-544F-8899-661F1F0691B2}"/>
              </a:ext>
            </a:extLst>
          </p:cNvPr>
          <p:cNvSpPr>
            <a:spLocks noGrp="1"/>
          </p:cNvSpPr>
          <p:nvPr>
            <p:ph type="sldNum" sz="quarter" idx="12"/>
          </p:nvPr>
        </p:nvSpPr>
        <p:spPr/>
        <p:txBody>
          <a:bodyPr/>
          <a:lstStyle/>
          <a:p>
            <a:fld id="{17CA4010-35C3-48DB-A282-899B6B79F12D}" type="slidenum">
              <a:rPr lang="en-US" altLang="en-US" smtClean="0"/>
              <a:pPr/>
              <a:t>2</a:t>
            </a:fld>
            <a:endParaRPr lang="en-US" altLang="en-US"/>
          </a:p>
        </p:txBody>
      </p:sp>
    </p:spTree>
    <p:extLst>
      <p:ext uri="{BB962C8B-B14F-4D97-AF65-F5344CB8AC3E}">
        <p14:creationId xmlns:p14="http://schemas.microsoft.com/office/powerpoint/2010/main" val="49708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04E98-FE0A-484D-AC5F-0B16D2D88418}"/>
              </a:ext>
            </a:extLst>
          </p:cNvPr>
          <p:cNvSpPr>
            <a:spLocks noGrp="1"/>
          </p:cNvSpPr>
          <p:nvPr>
            <p:ph type="title"/>
          </p:nvPr>
        </p:nvSpPr>
        <p:spPr/>
        <p:txBody>
          <a:bodyPr/>
          <a:lstStyle/>
          <a:p>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A96C7998-FF36-F14C-A21E-B8DE6EAB10FD}"/>
              </a:ext>
            </a:extLst>
          </p:cNvPr>
          <p:cNvSpPr>
            <a:spLocks noGrp="1"/>
          </p:cNvSpPr>
          <p:nvPr>
            <p:ph idx="1"/>
          </p:nvPr>
        </p:nvSpPr>
        <p:spPr>
          <a:xfrm>
            <a:off x="191069" y="1346200"/>
            <a:ext cx="3913792" cy="2967383"/>
          </a:xfrm>
        </p:spPr>
        <p:txBody>
          <a:bodyPr/>
          <a:lstStyle/>
          <a:p>
            <a:r>
              <a:rPr lang="en-US" dirty="0" err="1"/>
              <a:t>Dữ</a:t>
            </a:r>
            <a:r>
              <a:rPr lang="en-US" dirty="0"/>
              <a:t> </a:t>
            </a:r>
            <a:r>
              <a:rPr lang="en-US" dirty="0" err="1"/>
              <a:t>liệu</a:t>
            </a:r>
            <a:r>
              <a:rPr lang="en-US" dirty="0"/>
              <a:t> </a:t>
            </a:r>
            <a:r>
              <a:rPr lang="en-US" dirty="0" err="1"/>
              <a:t>nguồn</a:t>
            </a:r>
            <a:r>
              <a:rPr lang="en-US" dirty="0"/>
              <a:t> </a:t>
            </a:r>
            <a:r>
              <a:rPr lang="en-US" i="1" dirty="0"/>
              <a:t>GTA5</a:t>
            </a:r>
            <a:r>
              <a:rPr lang="en-US" dirty="0"/>
              <a:t>: </a:t>
            </a:r>
            <a:r>
              <a:rPr lang="en-US" dirty="0" err="1"/>
              <a:t>chứa</a:t>
            </a:r>
            <a:r>
              <a:rPr lang="en-US" dirty="0"/>
              <a:t> 24966 </a:t>
            </a:r>
            <a:r>
              <a:rPr lang="en-US" dirty="0" err="1"/>
              <a:t>ảnh</a:t>
            </a:r>
            <a:r>
              <a:rPr lang="en-US" dirty="0"/>
              <a:t> </a:t>
            </a:r>
            <a:r>
              <a:rPr lang="en-US" dirty="0" err="1"/>
              <a:t>được</a:t>
            </a:r>
            <a:r>
              <a:rPr lang="en-US" dirty="0"/>
              <a:t> chia </a:t>
            </a:r>
            <a:r>
              <a:rPr lang="en-US" dirty="0" err="1"/>
              <a:t>thành</a:t>
            </a:r>
            <a:r>
              <a:rPr lang="en-US" dirty="0"/>
              <a:t> 10 </a:t>
            </a:r>
            <a:r>
              <a:rPr lang="en-US" dirty="0" err="1"/>
              <a:t>tập</a:t>
            </a:r>
            <a:r>
              <a:rPr lang="en-US" dirty="0"/>
              <a:t> </a:t>
            </a:r>
            <a:r>
              <a:rPr lang="en-US" dirty="0" err="1"/>
              <a:t>nhỏ</a:t>
            </a:r>
            <a:r>
              <a:rPr lang="en-US" dirty="0"/>
              <a:t>, </a:t>
            </a:r>
            <a:r>
              <a:rPr lang="en-US" dirty="0" err="1"/>
              <a:t>mỗi</a:t>
            </a:r>
            <a:r>
              <a:rPr lang="en-US" dirty="0"/>
              <a:t> </a:t>
            </a:r>
            <a:r>
              <a:rPr lang="en-US" dirty="0" err="1"/>
              <a:t>tập</a:t>
            </a:r>
            <a:r>
              <a:rPr lang="en-US" dirty="0"/>
              <a:t> 2500 </a:t>
            </a:r>
            <a:r>
              <a:rPr lang="en-US" dirty="0" err="1"/>
              <a:t>ảnh</a:t>
            </a:r>
            <a:r>
              <a:rPr lang="en-US" dirty="0"/>
              <a:t> </a:t>
            </a:r>
            <a:r>
              <a:rPr lang="en-US" dirty="0" err="1"/>
              <a:t>ngoại</a:t>
            </a:r>
            <a:r>
              <a:rPr lang="en-US" dirty="0"/>
              <a:t> </a:t>
            </a:r>
            <a:r>
              <a:rPr lang="en-US" dirty="0" err="1"/>
              <a:t>trừ</a:t>
            </a:r>
            <a:r>
              <a:rPr lang="en-US" dirty="0"/>
              <a:t> </a:t>
            </a:r>
            <a:r>
              <a:rPr lang="en-US" dirty="0" err="1"/>
              <a:t>tập</a:t>
            </a:r>
            <a:r>
              <a:rPr lang="en-US" dirty="0"/>
              <a:t> </a:t>
            </a:r>
            <a:r>
              <a:rPr lang="en-US" dirty="0" err="1"/>
              <a:t>cuối</a:t>
            </a:r>
            <a:r>
              <a:rPr lang="en-US" dirty="0"/>
              <a:t> </a:t>
            </a:r>
            <a:r>
              <a:rPr lang="en-US" dirty="0" err="1"/>
              <a:t>có</a:t>
            </a:r>
            <a:r>
              <a:rPr lang="en-US" dirty="0"/>
              <a:t> 2466 </a:t>
            </a:r>
            <a:r>
              <a:rPr lang="en-US" dirty="0" err="1"/>
              <a:t>ảnh</a:t>
            </a:r>
            <a:r>
              <a:rPr lang="en-US" dirty="0"/>
              <a:t>.  </a:t>
            </a:r>
          </a:p>
          <a:p>
            <a:r>
              <a:rPr lang="en-US" dirty="0" err="1"/>
              <a:t>Dữ</a:t>
            </a:r>
            <a:r>
              <a:rPr lang="en-US" dirty="0"/>
              <a:t> </a:t>
            </a:r>
            <a:r>
              <a:rPr lang="en-US" dirty="0" err="1"/>
              <a:t>liệu</a:t>
            </a:r>
            <a:r>
              <a:rPr lang="en-US" dirty="0"/>
              <a:t> </a:t>
            </a:r>
            <a:r>
              <a:rPr lang="en-US" dirty="0" err="1"/>
              <a:t>đích</a:t>
            </a:r>
            <a:r>
              <a:rPr lang="en-US" dirty="0"/>
              <a:t> </a:t>
            </a:r>
            <a:r>
              <a:rPr lang="en-US" i="1" dirty="0"/>
              <a:t>Cityscapes</a:t>
            </a:r>
            <a:r>
              <a:rPr lang="en-US" dirty="0"/>
              <a:t>: </a:t>
            </a:r>
            <a:r>
              <a:rPr lang="en-US" dirty="0" err="1"/>
              <a:t>gồm</a:t>
            </a:r>
            <a:r>
              <a:rPr lang="en-US" dirty="0"/>
              <a:t> 30 </a:t>
            </a:r>
            <a:r>
              <a:rPr lang="en-US" dirty="0" err="1"/>
              <a:t>lớp</a:t>
            </a:r>
            <a:r>
              <a:rPr lang="en-US" dirty="0"/>
              <a:t> </a:t>
            </a:r>
            <a:r>
              <a:rPr lang="en-US" dirty="0" err="1"/>
              <a:t>ngữ</a:t>
            </a:r>
            <a:r>
              <a:rPr lang="en-US" dirty="0"/>
              <a:t> </a:t>
            </a:r>
            <a:r>
              <a:rPr lang="en-US" dirty="0" err="1"/>
              <a:t>nghĩa</a:t>
            </a:r>
            <a:r>
              <a:rPr lang="en-US" dirty="0"/>
              <a:t> </a:t>
            </a:r>
            <a:r>
              <a:rPr lang="en-US" dirty="0" err="1"/>
              <a:t>được</a:t>
            </a:r>
            <a:r>
              <a:rPr lang="en-US" dirty="0"/>
              <a:t> </a:t>
            </a:r>
            <a:r>
              <a:rPr lang="en-US" dirty="0" err="1"/>
              <a:t>chụp</a:t>
            </a:r>
            <a:r>
              <a:rPr lang="en-US" dirty="0"/>
              <a:t> </a:t>
            </a:r>
            <a:r>
              <a:rPr lang="en-US" dirty="0" err="1"/>
              <a:t>từ</a:t>
            </a:r>
            <a:r>
              <a:rPr lang="en-US" dirty="0"/>
              <a:t> </a:t>
            </a:r>
            <a:r>
              <a:rPr lang="en-US" dirty="0" err="1"/>
              <a:t>góc</a:t>
            </a:r>
            <a:r>
              <a:rPr lang="en-US" dirty="0"/>
              <a:t> </a:t>
            </a:r>
            <a:r>
              <a:rPr lang="en-US" dirty="0" err="1"/>
              <a:t>nhìn</a:t>
            </a:r>
            <a:r>
              <a:rPr lang="en-US" dirty="0"/>
              <a:t> </a:t>
            </a:r>
            <a:r>
              <a:rPr lang="en-US" dirty="0" err="1"/>
              <a:t>của</a:t>
            </a:r>
            <a:r>
              <a:rPr lang="en-US" dirty="0"/>
              <a:t> </a:t>
            </a:r>
            <a:r>
              <a:rPr lang="en-US" dirty="0" err="1"/>
              <a:t>xe</a:t>
            </a:r>
            <a:r>
              <a:rPr lang="en-US" dirty="0"/>
              <a:t> </a:t>
            </a:r>
            <a:r>
              <a:rPr lang="en-US" dirty="0" err="1"/>
              <a:t>hơi</a:t>
            </a:r>
            <a:r>
              <a:rPr lang="en-US" dirty="0"/>
              <a:t> </a:t>
            </a:r>
            <a:r>
              <a:rPr lang="en-US" dirty="0" err="1"/>
              <a:t>tại</a:t>
            </a:r>
            <a:r>
              <a:rPr lang="en-US" dirty="0"/>
              <a:t> 50 </a:t>
            </a:r>
            <a:r>
              <a:rPr lang="en-US" dirty="0" err="1"/>
              <a:t>thành</a:t>
            </a:r>
            <a:r>
              <a:rPr lang="en-US" dirty="0"/>
              <a:t> </a:t>
            </a:r>
            <a:r>
              <a:rPr lang="en-US" dirty="0" err="1"/>
              <a:t>phố</a:t>
            </a:r>
            <a:r>
              <a:rPr lang="en-US" dirty="0"/>
              <a:t>. 5000 </a:t>
            </a:r>
            <a:r>
              <a:rPr lang="en-US" dirty="0" err="1"/>
              <a:t>ảnh</a:t>
            </a:r>
            <a:r>
              <a:rPr lang="en-US" dirty="0"/>
              <a:t> </a:t>
            </a:r>
            <a:r>
              <a:rPr lang="en-US" dirty="0" err="1"/>
              <a:t>nhãn</a:t>
            </a:r>
            <a:r>
              <a:rPr lang="en-US" dirty="0"/>
              <a:t> </a:t>
            </a:r>
            <a:r>
              <a:rPr lang="en-US" dirty="0" err="1"/>
              <a:t>tinh</a:t>
            </a:r>
            <a:r>
              <a:rPr lang="en-US" dirty="0"/>
              <a:t> </a:t>
            </a:r>
            <a:r>
              <a:rPr lang="en-US" dirty="0" err="1"/>
              <a:t>và</a:t>
            </a:r>
            <a:r>
              <a:rPr lang="en-US" dirty="0"/>
              <a:t> 20000 </a:t>
            </a:r>
            <a:r>
              <a:rPr lang="en-US" dirty="0" err="1"/>
              <a:t>ảnh</a:t>
            </a:r>
            <a:r>
              <a:rPr lang="en-US" dirty="0"/>
              <a:t> </a:t>
            </a:r>
            <a:r>
              <a:rPr lang="en-US" dirty="0" err="1"/>
              <a:t>nhãn</a:t>
            </a:r>
            <a:r>
              <a:rPr lang="en-US" dirty="0"/>
              <a:t> </a:t>
            </a:r>
            <a:r>
              <a:rPr lang="en-US" dirty="0" err="1"/>
              <a:t>thô</a:t>
            </a:r>
            <a:r>
              <a:rPr lang="en-US" dirty="0"/>
              <a:t>.   </a:t>
            </a:r>
            <a:endParaRPr lang="en-US" i="1" dirty="0"/>
          </a:p>
        </p:txBody>
      </p:sp>
      <p:pic>
        <p:nvPicPr>
          <p:cNvPr id="5" name="Picture 4" descr="A picture containing text, sky, outdoor, road&#10;&#10;Description automatically generated">
            <a:extLst>
              <a:ext uri="{FF2B5EF4-FFF2-40B4-BE49-F238E27FC236}">
                <a16:creationId xmlns:a16="http://schemas.microsoft.com/office/drawing/2014/main" id="{A71B794D-B161-0B41-9900-32D16BDAE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40" y="1346200"/>
            <a:ext cx="4302160" cy="2256724"/>
          </a:xfrm>
          <a:prstGeom prst="rect">
            <a:avLst/>
          </a:prstGeom>
        </p:spPr>
      </p:pic>
      <p:graphicFrame>
        <p:nvGraphicFramePr>
          <p:cNvPr id="6" name="Table 5">
            <a:extLst>
              <a:ext uri="{FF2B5EF4-FFF2-40B4-BE49-F238E27FC236}">
                <a16:creationId xmlns:a16="http://schemas.microsoft.com/office/drawing/2014/main" id="{7C0D7DDC-03BF-8E4F-B8DC-4F9A994EEA78}"/>
              </a:ext>
            </a:extLst>
          </p:cNvPr>
          <p:cNvGraphicFramePr>
            <a:graphicFrameLocks noGrp="1"/>
          </p:cNvGraphicFramePr>
          <p:nvPr>
            <p:extLst>
              <p:ext uri="{D42A27DB-BD31-4B8C-83A1-F6EECF244321}">
                <p14:modId xmlns:p14="http://schemas.microsoft.com/office/powerpoint/2010/main" val="636156021"/>
              </p:ext>
            </p:extLst>
          </p:nvPr>
        </p:nvGraphicFramePr>
        <p:xfrm>
          <a:off x="372717" y="4632187"/>
          <a:ext cx="8398565" cy="1615440"/>
        </p:xfrm>
        <a:graphic>
          <a:graphicData uri="http://schemas.openxmlformats.org/drawingml/2006/table">
            <a:tbl>
              <a:tblPr firstRow="1" bandRow="1">
                <a:tableStyleId>{7DF18680-E054-41AD-8BC1-D1AEF772440D}</a:tableStyleId>
              </a:tblPr>
              <a:tblGrid>
                <a:gridCol w="1051694">
                  <a:extLst>
                    <a:ext uri="{9D8B030D-6E8A-4147-A177-3AD203B41FA5}">
                      <a16:colId xmlns:a16="http://schemas.microsoft.com/office/drawing/2014/main" val="3613275826"/>
                    </a:ext>
                  </a:extLst>
                </a:gridCol>
                <a:gridCol w="826802">
                  <a:extLst>
                    <a:ext uri="{9D8B030D-6E8A-4147-A177-3AD203B41FA5}">
                      <a16:colId xmlns:a16="http://schemas.microsoft.com/office/drawing/2014/main" val="169402382"/>
                    </a:ext>
                  </a:extLst>
                </a:gridCol>
                <a:gridCol w="785191">
                  <a:extLst>
                    <a:ext uri="{9D8B030D-6E8A-4147-A177-3AD203B41FA5}">
                      <a16:colId xmlns:a16="http://schemas.microsoft.com/office/drawing/2014/main" val="81666103"/>
                    </a:ext>
                  </a:extLst>
                </a:gridCol>
                <a:gridCol w="934278">
                  <a:extLst>
                    <a:ext uri="{9D8B030D-6E8A-4147-A177-3AD203B41FA5}">
                      <a16:colId xmlns:a16="http://schemas.microsoft.com/office/drawing/2014/main" val="1640188622"/>
                    </a:ext>
                  </a:extLst>
                </a:gridCol>
                <a:gridCol w="874644">
                  <a:extLst>
                    <a:ext uri="{9D8B030D-6E8A-4147-A177-3AD203B41FA5}">
                      <a16:colId xmlns:a16="http://schemas.microsoft.com/office/drawing/2014/main" val="2142396576"/>
                    </a:ext>
                  </a:extLst>
                </a:gridCol>
                <a:gridCol w="516835">
                  <a:extLst>
                    <a:ext uri="{9D8B030D-6E8A-4147-A177-3AD203B41FA5}">
                      <a16:colId xmlns:a16="http://schemas.microsoft.com/office/drawing/2014/main" val="506841279"/>
                    </a:ext>
                  </a:extLst>
                </a:gridCol>
                <a:gridCol w="556591">
                  <a:extLst>
                    <a:ext uri="{9D8B030D-6E8A-4147-A177-3AD203B41FA5}">
                      <a16:colId xmlns:a16="http://schemas.microsoft.com/office/drawing/2014/main" val="3099951889"/>
                    </a:ext>
                  </a:extLst>
                </a:gridCol>
                <a:gridCol w="1011937">
                  <a:extLst>
                    <a:ext uri="{9D8B030D-6E8A-4147-A177-3AD203B41FA5}">
                      <a16:colId xmlns:a16="http://schemas.microsoft.com/office/drawing/2014/main" val="3630990631"/>
                    </a:ext>
                  </a:extLst>
                </a:gridCol>
                <a:gridCol w="974035">
                  <a:extLst>
                    <a:ext uri="{9D8B030D-6E8A-4147-A177-3AD203B41FA5}">
                      <a16:colId xmlns:a16="http://schemas.microsoft.com/office/drawing/2014/main" val="4184379103"/>
                    </a:ext>
                  </a:extLst>
                </a:gridCol>
                <a:gridCol w="866558">
                  <a:extLst>
                    <a:ext uri="{9D8B030D-6E8A-4147-A177-3AD203B41FA5}">
                      <a16:colId xmlns:a16="http://schemas.microsoft.com/office/drawing/2014/main" val="3694729359"/>
                    </a:ext>
                  </a:extLst>
                </a:gridCol>
              </a:tblGrid>
              <a:tr h="370840">
                <a:tc>
                  <a:txBody>
                    <a:bodyPr/>
                    <a:lstStyle/>
                    <a:p>
                      <a:r>
                        <a:rPr lang="en-US" dirty="0"/>
                        <a:t>road</a:t>
                      </a:r>
                    </a:p>
                  </a:txBody>
                  <a:tcPr/>
                </a:tc>
                <a:tc>
                  <a:txBody>
                    <a:bodyPr/>
                    <a:lstStyle/>
                    <a:p>
                      <a:r>
                        <a:rPr lang="en-US" dirty="0"/>
                        <a:t>sidewalk</a:t>
                      </a:r>
                    </a:p>
                  </a:txBody>
                  <a:tcPr/>
                </a:tc>
                <a:tc>
                  <a:txBody>
                    <a:bodyPr/>
                    <a:lstStyle/>
                    <a:p>
                      <a:r>
                        <a:rPr lang="en-US" dirty="0"/>
                        <a:t>building</a:t>
                      </a:r>
                    </a:p>
                  </a:txBody>
                  <a:tcPr/>
                </a:tc>
                <a:tc>
                  <a:txBody>
                    <a:bodyPr/>
                    <a:lstStyle/>
                    <a:p>
                      <a:r>
                        <a:rPr lang="en-US" dirty="0"/>
                        <a:t>wall</a:t>
                      </a:r>
                    </a:p>
                  </a:txBody>
                  <a:tcPr/>
                </a:tc>
                <a:tc>
                  <a:txBody>
                    <a:bodyPr/>
                    <a:lstStyle/>
                    <a:p>
                      <a:r>
                        <a:rPr lang="en-US" dirty="0"/>
                        <a:t>fence</a:t>
                      </a:r>
                    </a:p>
                  </a:txBody>
                  <a:tcPr/>
                </a:tc>
                <a:tc>
                  <a:txBody>
                    <a:bodyPr/>
                    <a:lstStyle/>
                    <a:p>
                      <a:r>
                        <a:rPr lang="en-US" dirty="0"/>
                        <a:t>pole</a:t>
                      </a:r>
                    </a:p>
                  </a:txBody>
                  <a:tcPr/>
                </a:tc>
                <a:tc>
                  <a:txBody>
                    <a:bodyPr/>
                    <a:lstStyle/>
                    <a:p>
                      <a:r>
                        <a:rPr lang="en-US" dirty="0"/>
                        <a:t>light</a:t>
                      </a:r>
                    </a:p>
                  </a:txBody>
                  <a:tcPr/>
                </a:tc>
                <a:tc>
                  <a:txBody>
                    <a:bodyPr/>
                    <a:lstStyle/>
                    <a:p>
                      <a:r>
                        <a:rPr lang="en-US" dirty="0"/>
                        <a:t>sign</a:t>
                      </a:r>
                    </a:p>
                  </a:txBody>
                  <a:tcPr/>
                </a:tc>
                <a:tc>
                  <a:txBody>
                    <a:bodyPr/>
                    <a:lstStyle/>
                    <a:p>
                      <a:r>
                        <a:rPr lang="en-US" dirty="0"/>
                        <a:t>vegetation</a:t>
                      </a:r>
                    </a:p>
                  </a:txBody>
                  <a:tcPr/>
                </a:tc>
                <a:tc>
                  <a:txBody>
                    <a:bodyPr/>
                    <a:lstStyle/>
                    <a:p>
                      <a:r>
                        <a:rPr lang="en-US" dirty="0"/>
                        <a:t>terrain</a:t>
                      </a:r>
                    </a:p>
                  </a:txBody>
                  <a:tcPr/>
                </a:tc>
                <a:extLst>
                  <a:ext uri="{0D108BD9-81ED-4DB2-BD59-A6C34878D82A}">
                    <a16:rowId xmlns:a16="http://schemas.microsoft.com/office/drawing/2014/main" val="2550336589"/>
                  </a:ext>
                </a:extLst>
              </a:tr>
              <a:tr h="370840">
                <a:tc>
                  <a:txBody>
                    <a:bodyPr/>
                    <a:lstStyle/>
                    <a:p>
                      <a:r>
                        <a:rPr lang="en-US" dirty="0" err="1"/>
                        <a:t>Lòng</a:t>
                      </a:r>
                      <a:r>
                        <a:rPr lang="en-US" dirty="0"/>
                        <a:t> </a:t>
                      </a:r>
                      <a:r>
                        <a:rPr lang="en-US" dirty="0" err="1"/>
                        <a:t>đường</a:t>
                      </a:r>
                      <a:endParaRPr lang="en-US" dirty="0"/>
                    </a:p>
                  </a:txBody>
                  <a:tcPr/>
                </a:tc>
                <a:tc>
                  <a:txBody>
                    <a:bodyPr/>
                    <a:lstStyle/>
                    <a:p>
                      <a:r>
                        <a:rPr lang="en-US" dirty="0" err="1"/>
                        <a:t>Vỉa</a:t>
                      </a:r>
                      <a:r>
                        <a:rPr lang="en-US" dirty="0"/>
                        <a:t> </a:t>
                      </a:r>
                      <a:r>
                        <a:rPr lang="en-US" dirty="0" err="1"/>
                        <a:t>hè</a:t>
                      </a:r>
                      <a:endParaRPr lang="en-US" dirty="0"/>
                    </a:p>
                  </a:txBody>
                  <a:tcPr/>
                </a:tc>
                <a:tc>
                  <a:txBody>
                    <a:bodyPr/>
                    <a:lstStyle/>
                    <a:p>
                      <a:r>
                        <a:rPr lang="en-US" dirty="0" err="1"/>
                        <a:t>Toà</a:t>
                      </a:r>
                      <a:r>
                        <a:rPr lang="en-US" dirty="0"/>
                        <a:t> </a:t>
                      </a:r>
                      <a:r>
                        <a:rPr lang="en-US" dirty="0" err="1"/>
                        <a:t>nhà</a:t>
                      </a:r>
                      <a:endParaRPr lang="en-US" dirty="0"/>
                    </a:p>
                  </a:txBody>
                  <a:tcPr/>
                </a:tc>
                <a:tc>
                  <a:txBody>
                    <a:bodyPr/>
                    <a:lstStyle/>
                    <a:p>
                      <a:r>
                        <a:rPr lang="en-US" dirty="0" err="1"/>
                        <a:t>Bức</a:t>
                      </a:r>
                      <a:r>
                        <a:rPr lang="en-US" dirty="0"/>
                        <a:t> </a:t>
                      </a:r>
                      <a:r>
                        <a:rPr lang="en-US" dirty="0" err="1"/>
                        <a:t>tường</a:t>
                      </a:r>
                      <a:endParaRPr lang="en-US" dirty="0"/>
                    </a:p>
                  </a:txBody>
                  <a:tcPr/>
                </a:tc>
                <a:tc>
                  <a:txBody>
                    <a:bodyPr/>
                    <a:lstStyle/>
                    <a:p>
                      <a:r>
                        <a:rPr lang="en-US" dirty="0" err="1"/>
                        <a:t>Hàng</a:t>
                      </a:r>
                      <a:r>
                        <a:rPr lang="en-US" dirty="0"/>
                        <a:t> </a:t>
                      </a:r>
                      <a:r>
                        <a:rPr lang="en-US" dirty="0" err="1"/>
                        <a:t>rào</a:t>
                      </a:r>
                      <a:endParaRPr lang="en-US" dirty="0"/>
                    </a:p>
                  </a:txBody>
                  <a:tcPr/>
                </a:tc>
                <a:tc>
                  <a:txBody>
                    <a:bodyPr/>
                    <a:lstStyle/>
                    <a:p>
                      <a:r>
                        <a:rPr lang="en-US" dirty="0" err="1"/>
                        <a:t>cột</a:t>
                      </a:r>
                      <a:endParaRPr lang="en-US" dirty="0"/>
                    </a:p>
                  </a:txBody>
                  <a:tcPr/>
                </a:tc>
                <a:tc>
                  <a:txBody>
                    <a:bodyPr/>
                    <a:lstStyle/>
                    <a:p>
                      <a:r>
                        <a:rPr lang="en-US" dirty="0" err="1"/>
                        <a:t>đèn</a:t>
                      </a:r>
                      <a:endParaRPr lang="en-US" dirty="0"/>
                    </a:p>
                  </a:txBody>
                  <a:tcPr/>
                </a:tc>
                <a:tc>
                  <a:txBody>
                    <a:bodyPr/>
                    <a:lstStyle/>
                    <a:p>
                      <a:r>
                        <a:rPr lang="en-US" dirty="0" err="1"/>
                        <a:t>Biển</a:t>
                      </a:r>
                      <a:r>
                        <a:rPr lang="en-US" dirty="0"/>
                        <a:t> </a:t>
                      </a:r>
                      <a:r>
                        <a:rPr lang="en-US" dirty="0" err="1"/>
                        <a:t>báo</a:t>
                      </a:r>
                      <a:r>
                        <a:rPr lang="en-US" dirty="0"/>
                        <a:t> </a:t>
                      </a:r>
                    </a:p>
                  </a:txBody>
                  <a:tcPr/>
                </a:tc>
                <a:tc>
                  <a:txBody>
                    <a:bodyPr/>
                    <a:lstStyle/>
                    <a:p>
                      <a:r>
                        <a:rPr lang="en-US" dirty="0" err="1"/>
                        <a:t>Cây</a:t>
                      </a:r>
                      <a:r>
                        <a:rPr lang="en-US" dirty="0"/>
                        <a:t> </a:t>
                      </a:r>
                      <a:r>
                        <a:rPr lang="en-US" dirty="0" err="1"/>
                        <a:t>cối</a:t>
                      </a:r>
                      <a:endParaRPr lang="en-US" dirty="0"/>
                    </a:p>
                  </a:txBody>
                  <a:tcPr/>
                </a:tc>
                <a:tc>
                  <a:txBody>
                    <a:bodyPr/>
                    <a:lstStyle/>
                    <a:p>
                      <a:r>
                        <a:rPr lang="en-US" dirty="0" err="1"/>
                        <a:t>Địa</a:t>
                      </a:r>
                      <a:r>
                        <a:rPr lang="en-US" dirty="0"/>
                        <a:t> </a:t>
                      </a:r>
                      <a:r>
                        <a:rPr lang="en-US" dirty="0" err="1"/>
                        <a:t>hình</a:t>
                      </a:r>
                      <a:endParaRPr lang="en-US" dirty="0"/>
                    </a:p>
                  </a:txBody>
                  <a:tcPr/>
                </a:tc>
                <a:extLst>
                  <a:ext uri="{0D108BD9-81ED-4DB2-BD59-A6C34878D82A}">
                    <a16:rowId xmlns:a16="http://schemas.microsoft.com/office/drawing/2014/main" val="1833938621"/>
                  </a:ext>
                </a:extLst>
              </a:tr>
              <a:tr h="370840">
                <a:tc>
                  <a:txBody>
                    <a:bodyPr/>
                    <a:lstStyle/>
                    <a:p>
                      <a:r>
                        <a:rPr lang="en-US" dirty="0">
                          <a:ln>
                            <a:solidFill>
                              <a:schemeClr val="bg1"/>
                            </a:solidFill>
                          </a:ln>
                          <a:solidFill>
                            <a:schemeClr val="bg1"/>
                          </a:solidFill>
                        </a:rPr>
                        <a:t>sky</a:t>
                      </a:r>
                    </a:p>
                  </a:txBody>
                  <a:tcPr>
                    <a:solidFill>
                      <a:schemeClr val="accent1">
                        <a:lumMod val="75000"/>
                      </a:schemeClr>
                    </a:solidFill>
                  </a:tcPr>
                </a:tc>
                <a:tc>
                  <a:txBody>
                    <a:bodyPr/>
                    <a:lstStyle/>
                    <a:p>
                      <a:r>
                        <a:rPr lang="en-US" dirty="0">
                          <a:ln>
                            <a:solidFill>
                              <a:schemeClr val="bg1"/>
                            </a:solidFill>
                          </a:ln>
                          <a:solidFill>
                            <a:schemeClr val="bg1"/>
                          </a:solidFill>
                        </a:rPr>
                        <a:t>person</a:t>
                      </a:r>
                    </a:p>
                  </a:txBody>
                  <a:tcPr>
                    <a:solidFill>
                      <a:schemeClr val="accent1">
                        <a:lumMod val="75000"/>
                      </a:schemeClr>
                    </a:solidFill>
                  </a:tcPr>
                </a:tc>
                <a:tc>
                  <a:txBody>
                    <a:bodyPr/>
                    <a:lstStyle/>
                    <a:p>
                      <a:r>
                        <a:rPr lang="en-US" dirty="0">
                          <a:ln>
                            <a:solidFill>
                              <a:schemeClr val="bg1"/>
                            </a:solidFill>
                          </a:ln>
                          <a:solidFill>
                            <a:schemeClr val="bg1"/>
                          </a:solidFill>
                        </a:rPr>
                        <a:t>rider</a:t>
                      </a:r>
                    </a:p>
                  </a:txBody>
                  <a:tcPr>
                    <a:solidFill>
                      <a:schemeClr val="accent1">
                        <a:lumMod val="75000"/>
                      </a:schemeClr>
                    </a:solidFill>
                  </a:tcPr>
                </a:tc>
                <a:tc>
                  <a:txBody>
                    <a:bodyPr/>
                    <a:lstStyle/>
                    <a:p>
                      <a:r>
                        <a:rPr lang="en-US" dirty="0">
                          <a:ln>
                            <a:solidFill>
                              <a:schemeClr val="bg1"/>
                            </a:solidFill>
                          </a:ln>
                          <a:solidFill>
                            <a:schemeClr val="bg1"/>
                          </a:solidFill>
                        </a:rPr>
                        <a:t>car</a:t>
                      </a:r>
                    </a:p>
                  </a:txBody>
                  <a:tcPr>
                    <a:solidFill>
                      <a:schemeClr val="accent1">
                        <a:lumMod val="75000"/>
                      </a:schemeClr>
                    </a:solidFill>
                  </a:tcPr>
                </a:tc>
                <a:tc>
                  <a:txBody>
                    <a:bodyPr/>
                    <a:lstStyle/>
                    <a:p>
                      <a:r>
                        <a:rPr lang="en-US" dirty="0">
                          <a:ln>
                            <a:solidFill>
                              <a:schemeClr val="bg1"/>
                            </a:solidFill>
                          </a:ln>
                          <a:solidFill>
                            <a:schemeClr val="bg1"/>
                          </a:solidFill>
                        </a:rPr>
                        <a:t>truck</a:t>
                      </a:r>
                    </a:p>
                  </a:txBody>
                  <a:tcPr>
                    <a:solidFill>
                      <a:schemeClr val="accent1">
                        <a:lumMod val="75000"/>
                      </a:schemeClr>
                    </a:solidFill>
                  </a:tcPr>
                </a:tc>
                <a:tc>
                  <a:txBody>
                    <a:bodyPr/>
                    <a:lstStyle/>
                    <a:p>
                      <a:r>
                        <a:rPr lang="en-US" dirty="0">
                          <a:ln>
                            <a:solidFill>
                              <a:schemeClr val="bg1"/>
                            </a:solidFill>
                          </a:ln>
                          <a:solidFill>
                            <a:schemeClr val="bg1"/>
                          </a:solidFill>
                        </a:rPr>
                        <a:t>bus</a:t>
                      </a:r>
                    </a:p>
                  </a:txBody>
                  <a:tcPr>
                    <a:solidFill>
                      <a:schemeClr val="accent1">
                        <a:lumMod val="75000"/>
                      </a:schemeClr>
                    </a:solidFill>
                  </a:tcPr>
                </a:tc>
                <a:tc>
                  <a:txBody>
                    <a:bodyPr/>
                    <a:lstStyle/>
                    <a:p>
                      <a:r>
                        <a:rPr lang="en-US" dirty="0">
                          <a:ln>
                            <a:solidFill>
                              <a:schemeClr val="bg1"/>
                            </a:solidFill>
                          </a:ln>
                          <a:solidFill>
                            <a:schemeClr val="bg1"/>
                          </a:solidFill>
                        </a:rPr>
                        <a:t>train</a:t>
                      </a:r>
                    </a:p>
                  </a:txBody>
                  <a:tcPr>
                    <a:solidFill>
                      <a:schemeClr val="accent1">
                        <a:lumMod val="75000"/>
                      </a:schemeClr>
                    </a:solidFill>
                  </a:tcPr>
                </a:tc>
                <a:tc>
                  <a:txBody>
                    <a:bodyPr/>
                    <a:lstStyle/>
                    <a:p>
                      <a:r>
                        <a:rPr lang="en-US" dirty="0">
                          <a:ln>
                            <a:solidFill>
                              <a:schemeClr val="bg1"/>
                            </a:solidFill>
                          </a:ln>
                          <a:solidFill>
                            <a:schemeClr val="bg1"/>
                          </a:solidFill>
                        </a:rPr>
                        <a:t>Motorcycle</a:t>
                      </a:r>
                    </a:p>
                  </a:txBody>
                  <a:tcPr>
                    <a:solidFill>
                      <a:schemeClr val="accent1">
                        <a:lumMod val="75000"/>
                      </a:schemeClr>
                    </a:solidFill>
                  </a:tcPr>
                </a:tc>
                <a:tc>
                  <a:txBody>
                    <a:bodyPr/>
                    <a:lstStyle/>
                    <a:p>
                      <a:r>
                        <a:rPr lang="en-US" dirty="0">
                          <a:ln>
                            <a:solidFill>
                              <a:schemeClr val="bg1"/>
                            </a:solidFill>
                          </a:ln>
                          <a:solidFill>
                            <a:schemeClr val="bg1"/>
                          </a:solidFill>
                        </a:rPr>
                        <a:t>bicycle</a:t>
                      </a:r>
                    </a:p>
                  </a:txBody>
                  <a:tcPr>
                    <a:solidFill>
                      <a:schemeClr val="accent1">
                        <a:lumMod val="75000"/>
                      </a:schemeClr>
                    </a:solidFill>
                  </a:tcPr>
                </a:tc>
                <a:tc>
                  <a:txBody>
                    <a:bodyPr/>
                    <a:lstStyle/>
                    <a:p>
                      <a:endParaRPr lang="en-US" dirty="0">
                        <a:ln>
                          <a:solidFill>
                            <a:schemeClr val="bg1"/>
                          </a:solidFill>
                        </a:ln>
                        <a:solidFill>
                          <a:schemeClr val="bg1"/>
                        </a:solidFill>
                      </a:endParaRPr>
                    </a:p>
                  </a:txBody>
                  <a:tcPr>
                    <a:solidFill>
                      <a:schemeClr val="accent1">
                        <a:lumMod val="75000"/>
                      </a:schemeClr>
                    </a:solidFill>
                  </a:tcPr>
                </a:tc>
                <a:extLst>
                  <a:ext uri="{0D108BD9-81ED-4DB2-BD59-A6C34878D82A}">
                    <a16:rowId xmlns:a16="http://schemas.microsoft.com/office/drawing/2014/main" val="4253622969"/>
                  </a:ext>
                </a:extLst>
              </a:tr>
              <a:tr h="370840">
                <a:tc>
                  <a:txBody>
                    <a:bodyPr/>
                    <a:lstStyle/>
                    <a:p>
                      <a:r>
                        <a:rPr lang="en-US" dirty="0" err="1"/>
                        <a:t>Bầu</a:t>
                      </a:r>
                      <a:r>
                        <a:rPr lang="en-US" dirty="0"/>
                        <a:t> </a:t>
                      </a:r>
                      <a:r>
                        <a:rPr lang="en-US" dirty="0" err="1"/>
                        <a:t>trời</a:t>
                      </a:r>
                      <a:endParaRPr lang="en-US" dirty="0"/>
                    </a:p>
                  </a:txBody>
                  <a:tcPr/>
                </a:tc>
                <a:tc>
                  <a:txBody>
                    <a:bodyPr/>
                    <a:lstStyle/>
                    <a:p>
                      <a:r>
                        <a:rPr lang="en-US" dirty="0" err="1"/>
                        <a:t>người</a:t>
                      </a:r>
                      <a:endParaRPr lang="en-US" dirty="0"/>
                    </a:p>
                  </a:txBody>
                  <a:tcPr/>
                </a:tc>
                <a:tc>
                  <a:txBody>
                    <a:bodyPr/>
                    <a:lstStyle/>
                    <a:p>
                      <a:r>
                        <a:rPr lang="en-US" dirty="0" err="1"/>
                        <a:t>Người</a:t>
                      </a:r>
                      <a:r>
                        <a:rPr lang="en-US" dirty="0"/>
                        <a:t> </a:t>
                      </a:r>
                      <a:r>
                        <a:rPr lang="en-US" dirty="0" err="1"/>
                        <a:t>đạp</a:t>
                      </a:r>
                      <a:r>
                        <a:rPr lang="en-US" dirty="0"/>
                        <a:t> </a:t>
                      </a:r>
                      <a:r>
                        <a:rPr lang="en-US" dirty="0" err="1"/>
                        <a:t>xe</a:t>
                      </a:r>
                      <a:endParaRPr lang="en-US" dirty="0"/>
                    </a:p>
                  </a:txBody>
                  <a:tcPr/>
                </a:tc>
                <a:tc>
                  <a:txBody>
                    <a:bodyPr/>
                    <a:lstStyle/>
                    <a:p>
                      <a:r>
                        <a:rPr lang="en-US" dirty="0" err="1"/>
                        <a:t>Xe</a:t>
                      </a:r>
                      <a:r>
                        <a:rPr lang="en-US" dirty="0"/>
                        <a:t> </a:t>
                      </a:r>
                      <a:r>
                        <a:rPr lang="en-US" dirty="0" err="1"/>
                        <a:t>hơi</a:t>
                      </a:r>
                      <a:endParaRPr lang="en-US" dirty="0"/>
                    </a:p>
                  </a:txBody>
                  <a:tcPr/>
                </a:tc>
                <a:tc>
                  <a:txBody>
                    <a:bodyPr/>
                    <a:lstStyle/>
                    <a:p>
                      <a:r>
                        <a:rPr lang="en-US" dirty="0" err="1"/>
                        <a:t>Xe</a:t>
                      </a:r>
                      <a:r>
                        <a:rPr lang="en-US" dirty="0"/>
                        <a:t> </a:t>
                      </a:r>
                      <a:r>
                        <a:rPr lang="en-US" dirty="0" err="1"/>
                        <a:t>tải</a:t>
                      </a:r>
                      <a:endParaRPr lang="en-US" dirty="0"/>
                    </a:p>
                  </a:txBody>
                  <a:tcPr/>
                </a:tc>
                <a:tc>
                  <a:txBody>
                    <a:bodyPr/>
                    <a:lstStyle/>
                    <a:p>
                      <a:r>
                        <a:rPr lang="en-US" dirty="0" err="1"/>
                        <a:t>Xe</a:t>
                      </a:r>
                      <a:r>
                        <a:rPr lang="en-US" dirty="0"/>
                        <a:t> </a:t>
                      </a:r>
                      <a:r>
                        <a:rPr lang="en-US" dirty="0" err="1"/>
                        <a:t>buýt</a:t>
                      </a:r>
                      <a:endParaRPr lang="en-US" dirty="0"/>
                    </a:p>
                  </a:txBody>
                  <a:tcPr/>
                </a:tc>
                <a:tc>
                  <a:txBody>
                    <a:bodyPr/>
                    <a:lstStyle/>
                    <a:p>
                      <a:r>
                        <a:rPr lang="en-US" dirty="0" err="1"/>
                        <a:t>Đoàn</a:t>
                      </a:r>
                      <a:r>
                        <a:rPr lang="en-US" dirty="0"/>
                        <a:t> </a:t>
                      </a:r>
                      <a:r>
                        <a:rPr lang="en-US" dirty="0" err="1"/>
                        <a:t>tàu</a:t>
                      </a:r>
                      <a:endParaRPr lang="en-US" dirty="0"/>
                    </a:p>
                  </a:txBody>
                  <a:tcPr/>
                </a:tc>
                <a:tc>
                  <a:txBody>
                    <a:bodyPr/>
                    <a:lstStyle/>
                    <a:p>
                      <a:r>
                        <a:rPr lang="en-US" dirty="0" err="1"/>
                        <a:t>Xe</a:t>
                      </a:r>
                      <a:r>
                        <a:rPr lang="en-US" dirty="0"/>
                        <a:t> </a:t>
                      </a:r>
                      <a:r>
                        <a:rPr lang="en-US" dirty="0" err="1"/>
                        <a:t>máy</a:t>
                      </a:r>
                      <a:endParaRPr lang="en-US" dirty="0"/>
                    </a:p>
                  </a:txBody>
                  <a:tcPr/>
                </a:tc>
                <a:tc>
                  <a:txBody>
                    <a:bodyPr/>
                    <a:lstStyle/>
                    <a:p>
                      <a:r>
                        <a:rPr lang="en-US" dirty="0" err="1"/>
                        <a:t>Xe</a:t>
                      </a:r>
                      <a:r>
                        <a:rPr lang="en-US" dirty="0"/>
                        <a:t> </a:t>
                      </a:r>
                      <a:r>
                        <a:rPr lang="en-US" dirty="0" err="1"/>
                        <a:t>đạp</a:t>
                      </a:r>
                      <a:endParaRPr lang="en-US" dirty="0"/>
                    </a:p>
                  </a:txBody>
                  <a:tcPr/>
                </a:tc>
                <a:tc>
                  <a:txBody>
                    <a:bodyPr/>
                    <a:lstStyle/>
                    <a:p>
                      <a:endParaRPr lang="en-US" dirty="0"/>
                    </a:p>
                  </a:txBody>
                  <a:tcPr/>
                </a:tc>
                <a:extLst>
                  <a:ext uri="{0D108BD9-81ED-4DB2-BD59-A6C34878D82A}">
                    <a16:rowId xmlns:a16="http://schemas.microsoft.com/office/drawing/2014/main" val="4050661210"/>
                  </a:ext>
                </a:extLst>
              </a:tr>
            </a:tbl>
          </a:graphicData>
        </a:graphic>
      </p:graphicFrame>
      <p:sp>
        <p:nvSpPr>
          <p:cNvPr id="7" name="Slide Number Placeholder 6">
            <a:extLst>
              <a:ext uri="{FF2B5EF4-FFF2-40B4-BE49-F238E27FC236}">
                <a16:creationId xmlns:a16="http://schemas.microsoft.com/office/drawing/2014/main" id="{A61D98CB-BD27-5040-8588-2D1A3DD7AB20}"/>
              </a:ext>
            </a:extLst>
          </p:cNvPr>
          <p:cNvSpPr>
            <a:spLocks noGrp="1"/>
          </p:cNvSpPr>
          <p:nvPr>
            <p:ph type="sldNum" sz="quarter" idx="12"/>
          </p:nvPr>
        </p:nvSpPr>
        <p:spPr/>
        <p:txBody>
          <a:bodyPr/>
          <a:lstStyle/>
          <a:p>
            <a:fld id="{17CA4010-35C3-48DB-A282-899B6B79F12D}" type="slidenum">
              <a:rPr lang="en-US" altLang="en-US" smtClean="0"/>
              <a:pPr/>
              <a:t>20</a:t>
            </a:fld>
            <a:endParaRPr lang="en-US" altLang="en-US"/>
          </a:p>
        </p:txBody>
      </p:sp>
    </p:spTree>
    <p:extLst>
      <p:ext uri="{BB962C8B-B14F-4D97-AF65-F5344CB8AC3E}">
        <p14:creationId xmlns:p14="http://schemas.microsoft.com/office/powerpoint/2010/main" val="1042106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3B67-1627-7E44-BB75-E97310F95BDE}"/>
              </a:ext>
            </a:extLst>
          </p:cNvPr>
          <p:cNvSpPr>
            <a:spLocks noGrp="1"/>
          </p:cNvSpPr>
          <p:nvPr>
            <p:ph type="title"/>
          </p:nvPr>
        </p:nvSpPr>
        <p:spPr/>
        <p:txBody>
          <a:bodyPr/>
          <a:lstStyle/>
          <a:p>
            <a:r>
              <a:rPr lang="en-US" dirty="0" err="1"/>
              <a:t>Bộ</a:t>
            </a:r>
            <a:r>
              <a:rPr lang="en-US" dirty="0"/>
              <a:t> </a:t>
            </a:r>
            <a:r>
              <a:rPr lang="en-US" dirty="0" err="1"/>
              <a:t>mô</a:t>
            </a:r>
            <a:r>
              <a:rPr lang="en-US" dirty="0"/>
              <a:t> </a:t>
            </a:r>
            <a:r>
              <a:rPr lang="en-US" dirty="0" err="1"/>
              <a:t>phỏng</a:t>
            </a:r>
            <a:r>
              <a:rPr lang="en-US" dirty="0"/>
              <a:t> Carla</a:t>
            </a:r>
          </a:p>
        </p:txBody>
      </p:sp>
      <p:pic>
        <p:nvPicPr>
          <p:cNvPr id="5" name="Content Placeholder 4">
            <a:extLst>
              <a:ext uri="{FF2B5EF4-FFF2-40B4-BE49-F238E27FC236}">
                <a16:creationId xmlns:a16="http://schemas.microsoft.com/office/drawing/2014/main" id="{B15881BB-9912-1C43-B275-20A2FA3361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4731" y="1478224"/>
            <a:ext cx="4799772" cy="1668671"/>
          </a:xfrm>
        </p:spPr>
      </p:pic>
      <p:sp>
        <p:nvSpPr>
          <p:cNvPr id="6" name="TextBox 5">
            <a:extLst>
              <a:ext uri="{FF2B5EF4-FFF2-40B4-BE49-F238E27FC236}">
                <a16:creationId xmlns:a16="http://schemas.microsoft.com/office/drawing/2014/main" id="{CF70568E-AEA3-034A-B527-4787F6CF9109}"/>
              </a:ext>
            </a:extLst>
          </p:cNvPr>
          <p:cNvSpPr txBox="1"/>
          <p:nvPr/>
        </p:nvSpPr>
        <p:spPr>
          <a:xfrm>
            <a:off x="0" y="3765309"/>
            <a:ext cx="3564082" cy="1354217"/>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t>Áp</a:t>
            </a:r>
            <a:r>
              <a:rPr lang="en-US" sz="1600" dirty="0"/>
              <a:t> </a:t>
            </a:r>
            <a:r>
              <a:rPr lang="en-US" sz="1600" dirty="0" err="1"/>
              <a:t>dụng</a:t>
            </a:r>
            <a:r>
              <a:rPr lang="en-US" sz="1600" dirty="0"/>
              <a:t> </a:t>
            </a:r>
            <a:r>
              <a:rPr lang="en-US" sz="1600" dirty="0" err="1"/>
              <a:t>bộ</a:t>
            </a:r>
            <a:r>
              <a:rPr lang="en-US" sz="1600" dirty="0"/>
              <a:t> </a:t>
            </a:r>
            <a:r>
              <a:rPr lang="en-US" sz="1600" dirty="0" err="1"/>
              <a:t>mô</a:t>
            </a:r>
            <a:r>
              <a:rPr lang="en-US" sz="1600" dirty="0"/>
              <a:t> </a:t>
            </a:r>
            <a:r>
              <a:rPr lang="en-US" sz="1600" dirty="0" err="1"/>
              <a:t>phỏng</a:t>
            </a:r>
            <a:r>
              <a:rPr lang="en-US" sz="1600" dirty="0"/>
              <a:t> Carla </a:t>
            </a:r>
            <a:r>
              <a:rPr lang="en-US" sz="1600" dirty="0" err="1"/>
              <a:t>để</a:t>
            </a:r>
            <a:r>
              <a:rPr lang="en-US" sz="1600" dirty="0"/>
              <a:t> </a:t>
            </a:r>
            <a:r>
              <a:rPr lang="en-US" sz="1600" dirty="0" err="1"/>
              <a:t>sinh</a:t>
            </a:r>
            <a:r>
              <a:rPr lang="en-US" sz="1600" dirty="0"/>
              <a:t> </a:t>
            </a:r>
            <a:r>
              <a:rPr lang="en-US" sz="1600" dirty="0" err="1"/>
              <a:t>thêm</a:t>
            </a:r>
            <a:r>
              <a:rPr lang="en-US" sz="1600" dirty="0"/>
              <a:t> </a:t>
            </a:r>
            <a:r>
              <a:rPr lang="en-US" sz="1600" dirty="0" err="1"/>
              <a:t>dữ</a:t>
            </a:r>
            <a:r>
              <a:rPr lang="en-US" sz="1600" dirty="0"/>
              <a:t> </a:t>
            </a:r>
            <a:r>
              <a:rPr lang="en-US" sz="1600" dirty="0" err="1"/>
              <a:t>liệu</a:t>
            </a:r>
            <a:r>
              <a:rPr lang="en-US" sz="1600" dirty="0"/>
              <a:t> </a:t>
            </a:r>
            <a:r>
              <a:rPr lang="en-US" sz="1600" dirty="0" err="1"/>
              <a:t>cho</a:t>
            </a:r>
            <a:r>
              <a:rPr lang="en-US" sz="1600" dirty="0"/>
              <a:t> </a:t>
            </a:r>
            <a:r>
              <a:rPr lang="en-US" sz="1600" dirty="0" err="1"/>
              <a:t>cho</a:t>
            </a:r>
            <a:r>
              <a:rPr lang="en-US" sz="1600" dirty="0"/>
              <a:t> </a:t>
            </a:r>
            <a:r>
              <a:rPr lang="en-US" sz="1600" dirty="0" err="1"/>
              <a:t>tập</a:t>
            </a:r>
            <a:r>
              <a:rPr lang="en-US" sz="1600" dirty="0"/>
              <a:t> </a:t>
            </a:r>
            <a:r>
              <a:rPr lang="en-US" sz="1600" dirty="0" err="1"/>
              <a:t>nguồn</a:t>
            </a:r>
            <a:endParaRPr lang="en-US" sz="1600" dirty="0"/>
          </a:p>
          <a:p>
            <a:pPr marL="285750" indent="-285750">
              <a:buFont typeface="Arial" panose="020B0604020202020204" pitchFamily="34" charset="0"/>
              <a:buChar char="•"/>
            </a:pPr>
            <a:r>
              <a:rPr lang="en-US" sz="1600" dirty="0" err="1"/>
              <a:t>Bổ</a:t>
            </a:r>
            <a:r>
              <a:rPr lang="en-US" sz="1600" dirty="0"/>
              <a:t> sung </a:t>
            </a:r>
            <a:r>
              <a:rPr lang="en-US" sz="1600" dirty="0" err="1"/>
              <a:t>các</a:t>
            </a:r>
            <a:r>
              <a:rPr lang="en-US" sz="1600" dirty="0"/>
              <a:t> </a:t>
            </a:r>
            <a:r>
              <a:rPr lang="en-US" sz="1600" dirty="0" err="1"/>
              <a:t>kiểu</a:t>
            </a:r>
            <a:r>
              <a:rPr lang="en-US" sz="1600" dirty="0"/>
              <a:t> </a:t>
            </a:r>
            <a:r>
              <a:rPr lang="en-US" sz="1600" dirty="0" err="1"/>
              <a:t>thời</a:t>
            </a:r>
            <a:r>
              <a:rPr lang="en-US" sz="1600" dirty="0"/>
              <a:t> </a:t>
            </a:r>
            <a:r>
              <a:rPr lang="en-US" sz="1600" dirty="0" err="1"/>
              <a:t>tiết</a:t>
            </a:r>
            <a:r>
              <a:rPr lang="en-US" sz="1600" dirty="0"/>
              <a:t> </a:t>
            </a:r>
            <a:r>
              <a:rPr lang="en-US" sz="1600" dirty="0" err="1"/>
              <a:t>và</a:t>
            </a:r>
            <a:r>
              <a:rPr lang="en-US" sz="1600" dirty="0"/>
              <a:t> </a:t>
            </a:r>
            <a:r>
              <a:rPr lang="en-US" sz="1600" dirty="0" err="1"/>
              <a:t>các</a:t>
            </a:r>
            <a:r>
              <a:rPr lang="en-US" sz="1600" dirty="0"/>
              <a:t> </a:t>
            </a:r>
            <a:r>
              <a:rPr lang="en-US" sz="1600" dirty="0" err="1"/>
              <a:t>mốc</a:t>
            </a:r>
            <a:r>
              <a:rPr lang="en-US" sz="1600" dirty="0"/>
              <a:t> </a:t>
            </a:r>
            <a:r>
              <a:rPr lang="en-US" sz="1600" dirty="0" err="1"/>
              <a:t>thời</a:t>
            </a:r>
            <a:r>
              <a:rPr lang="en-US" sz="1600" dirty="0"/>
              <a:t> </a:t>
            </a:r>
            <a:r>
              <a:rPr lang="en-US" sz="1600" dirty="0" err="1"/>
              <a:t>gian</a:t>
            </a:r>
            <a:r>
              <a:rPr lang="en-US" sz="1600" dirty="0"/>
              <a:t> </a:t>
            </a:r>
            <a:r>
              <a:rPr lang="en-US" sz="1600" dirty="0" err="1"/>
              <a:t>khác</a:t>
            </a:r>
            <a:r>
              <a:rPr lang="en-US" sz="1600" dirty="0"/>
              <a:t> </a:t>
            </a:r>
            <a:r>
              <a:rPr lang="en-US" sz="1600" dirty="0" err="1"/>
              <a:t>nhau</a:t>
            </a:r>
            <a:r>
              <a:rPr lang="en-US" sz="1600" dirty="0"/>
              <a:t> </a:t>
            </a:r>
            <a:r>
              <a:rPr lang="en-US" sz="1600" dirty="0" err="1"/>
              <a:t>trong</a:t>
            </a:r>
            <a:r>
              <a:rPr lang="en-US" sz="1600" dirty="0"/>
              <a:t> </a:t>
            </a:r>
            <a:r>
              <a:rPr lang="en-US" sz="1600" dirty="0" err="1"/>
              <a:t>ngày</a:t>
            </a:r>
            <a:endParaRPr lang="en-US" sz="1600" dirty="0"/>
          </a:p>
          <a:p>
            <a:endParaRPr lang="en-US" dirty="0"/>
          </a:p>
        </p:txBody>
      </p:sp>
      <p:pic>
        <p:nvPicPr>
          <p:cNvPr id="8" name="Picture 7" descr="A picture containing text, image, different, colorful&#10;&#10;Description automatically generated">
            <a:extLst>
              <a:ext uri="{FF2B5EF4-FFF2-40B4-BE49-F238E27FC236}">
                <a16:creationId xmlns:a16="http://schemas.microsoft.com/office/drawing/2014/main" id="{15F6A510-E42E-1743-87A6-ECA4558D5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944" y="1293361"/>
            <a:ext cx="2805911" cy="5261082"/>
          </a:xfrm>
          <a:prstGeom prst="rect">
            <a:avLst/>
          </a:prstGeom>
        </p:spPr>
      </p:pic>
      <p:pic>
        <p:nvPicPr>
          <p:cNvPr id="10" name="Picture 9" descr="Table&#10;&#10;Description automatically generated">
            <a:extLst>
              <a:ext uri="{FF2B5EF4-FFF2-40B4-BE49-F238E27FC236}">
                <a16:creationId xmlns:a16="http://schemas.microsoft.com/office/drawing/2014/main" id="{E4A37D03-1F75-A446-ADC7-C3C3DE335C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246946"/>
            <a:ext cx="5389235" cy="1307497"/>
          </a:xfrm>
          <a:prstGeom prst="rect">
            <a:avLst/>
          </a:prstGeom>
        </p:spPr>
      </p:pic>
      <p:sp>
        <p:nvSpPr>
          <p:cNvPr id="11" name="Slide Number Placeholder 10">
            <a:extLst>
              <a:ext uri="{FF2B5EF4-FFF2-40B4-BE49-F238E27FC236}">
                <a16:creationId xmlns:a16="http://schemas.microsoft.com/office/drawing/2014/main" id="{D5E1954C-94C0-4049-966C-F7E6350F4F59}"/>
              </a:ext>
            </a:extLst>
          </p:cNvPr>
          <p:cNvSpPr>
            <a:spLocks noGrp="1"/>
          </p:cNvSpPr>
          <p:nvPr>
            <p:ph type="sldNum" sz="quarter" idx="12"/>
          </p:nvPr>
        </p:nvSpPr>
        <p:spPr/>
        <p:txBody>
          <a:bodyPr/>
          <a:lstStyle/>
          <a:p>
            <a:fld id="{17CA4010-35C3-48DB-A282-899B6B79F12D}" type="slidenum">
              <a:rPr lang="en-US" altLang="en-US" smtClean="0"/>
              <a:pPr/>
              <a:t>21</a:t>
            </a:fld>
            <a:endParaRPr lang="en-US" altLang="en-US"/>
          </a:p>
        </p:txBody>
      </p:sp>
    </p:spTree>
    <p:extLst>
      <p:ext uri="{BB962C8B-B14F-4D97-AF65-F5344CB8AC3E}">
        <p14:creationId xmlns:p14="http://schemas.microsoft.com/office/powerpoint/2010/main" val="186253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2245-059E-2544-917C-F89EE4236CBF}"/>
              </a:ext>
            </a:extLst>
          </p:cNvPr>
          <p:cNvSpPr>
            <a:spLocks noGrp="1"/>
          </p:cNvSpPr>
          <p:nvPr>
            <p:ph type="title"/>
          </p:nvPr>
        </p:nvSpPr>
        <p:spPr/>
        <p:txBody>
          <a:bodyPr/>
          <a:lstStyle/>
          <a:p>
            <a:r>
              <a:rPr lang="en-US" dirty="0" err="1"/>
              <a:t>Độ</a:t>
            </a:r>
            <a:r>
              <a:rPr lang="en-US" dirty="0"/>
              <a:t> </a:t>
            </a:r>
            <a:r>
              <a:rPr lang="en-US" dirty="0" err="1"/>
              <a:t>đo</a:t>
            </a:r>
            <a:r>
              <a:rPr lang="en-US" dirty="0"/>
              <a:t> </a:t>
            </a:r>
            <a:r>
              <a:rPr lang="en-US" dirty="0" err="1"/>
              <a:t>đánh</a:t>
            </a:r>
            <a:r>
              <a:rPr lang="en-US" dirty="0"/>
              <a:t> </a:t>
            </a:r>
            <a:r>
              <a:rPr lang="en-US" dirty="0" err="1"/>
              <a:t>giá</a:t>
            </a:r>
            <a:endParaRPr lang="en-US" dirty="0"/>
          </a:p>
        </p:txBody>
      </p:sp>
      <p:graphicFrame>
        <p:nvGraphicFramePr>
          <p:cNvPr id="4" name="Content Placeholder 3">
            <a:extLst>
              <a:ext uri="{FF2B5EF4-FFF2-40B4-BE49-F238E27FC236}">
                <a16:creationId xmlns:a16="http://schemas.microsoft.com/office/drawing/2014/main" id="{47FD63D6-B285-704B-8A90-499044F8B548}"/>
              </a:ext>
            </a:extLst>
          </p:cNvPr>
          <p:cNvGraphicFramePr>
            <a:graphicFrameLocks noGrp="1"/>
          </p:cNvGraphicFramePr>
          <p:nvPr>
            <p:ph idx="1"/>
            <p:extLst>
              <p:ext uri="{D42A27DB-BD31-4B8C-83A1-F6EECF244321}">
                <p14:modId xmlns:p14="http://schemas.microsoft.com/office/powerpoint/2010/main" val="3147906754"/>
              </p:ext>
            </p:extLst>
          </p:nvPr>
        </p:nvGraphicFramePr>
        <p:xfrm>
          <a:off x="191069" y="1444971"/>
          <a:ext cx="4211637" cy="1112520"/>
        </p:xfrm>
        <a:graphic>
          <a:graphicData uri="http://schemas.openxmlformats.org/drawingml/2006/table">
            <a:tbl>
              <a:tblPr firstRow="1" bandRow="1">
                <a:tableStyleId>{5C22544A-7EE6-4342-B048-85BDC9FD1C3A}</a:tableStyleId>
              </a:tblPr>
              <a:tblGrid>
                <a:gridCol w="1403879">
                  <a:extLst>
                    <a:ext uri="{9D8B030D-6E8A-4147-A177-3AD203B41FA5}">
                      <a16:colId xmlns:a16="http://schemas.microsoft.com/office/drawing/2014/main" val="1824783113"/>
                    </a:ext>
                  </a:extLst>
                </a:gridCol>
                <a:gridCol w="1403879">
                  <a:extLst>
                    <a:ext uri="{9D8B030D-6E8A-4147-A177-3AD203B41FA5}">
                      <a16:colId xmlns:a16="http://schemas.microsoft.com/office/drawing/2014/main" val="2772600577"/>
                    </a:ext>
                  </a:extLst>
                </a:gridCol>
                <a:gridCol w="1403879">
                  <a:extLst>
                    <a:ext uri="{9D8B030D-6E8A-4147-A177-3AD203B41FA5}">
                      <a16:colId xmlns:a16="http://schemas.microsoft.com/office/drawing/2014/main" val="3242625802"/>
                    </a:ext>
                  </a:extLst>
                </a:gridCol>
              </a:tblGrid>
              <a:tr h="370840">
                <a:tc>
                  <a:txBody>
                    <a:bodyPr/>
                    <a:lstStyle/>
                    <a:p>
                      <a:endParaRPr lang="en-US" dirty="0"/>
                    </a:p>
                  </a:txBody>
                  <a:tcPr/>
                </a:tc>
                <a:tc>
                  <a:txBody>
                    <a:bodyPr/>
                    <a:lstStyle/>
                    <a:p>
                      <a:r>
                        <a:rPr lang="en-US" dirty="0" err="1"/>
                        <a:t>Đoán</a:t>
                      </a:r>
                      <a:r>
                        <a:rPr lang="en-US" dirty="0"/>
                        <a:t> 0</a:t>
                      </a:r>
                    </a:p>
                  </a:txBody>
                  <a:tcPr/>
                </a:tc>
                <a:tc>
                  <a:txBody>
                    <a:bodyPr/>
                    <a:lstStyle/>
                    <a:p>
                      <a:r>
                        <a:rPr lang="en-US" dirty="0" err="1"/>
                        <a:t>Đoán</a:t>
                      </a:r>
                      <a:r>
                        <a:rPr lang="en-US" dirty="0"/>
                        <a:t> 1</a:t>
                      </a:r>
                    </a:p>
                  </a:txBody>
                  <a:tcPr/>
                </a:tc>
                <a:extLst>
                  <a:ext uri="{0D108BD9-81ED-4DB2-BD59-A6C34878D82A}">
                    <a16:rowId xmlns:a16="http://schemas.microsoft.com/office/drawing/2014/main" val="1172240757"/>
                  </a:ext>
                </a:extLst>
              </a:tr>
              <a:tr h="370840">
                <a:tc>
                  <a:txBody>
                    <a:bodyPr/>
                    <a:lstStyle/>
                    <a:p>
                      <a:r>
                        <a:rPr lang="en-US" dirty="0" err="1"/>
                        <a:t>Nhãn</a:t>
                      </a:r>
                      <a:r>
                        <a:rPr lang="en-US" dirty="0"/>
                        <a:t> 0</a:t>
                      </a:r>
                    </a:p>
                  </a:txBody>
                  <a:tcPr/>
                </a:tc>
                <a:tc>
                  <a:txBody>
                    <a:bodyPr/>
                    <a:lstStyle/>
                    <a:p>
                      <a:r>
                        <a:rPr lang="en-US" dirty="0"/>
                        <a:t>TP</a:t>
                      </a:r>
                    </a:p>
                  </a:txBody>
                  <a:tcPr/>
                </a:tc>
                <a:tc>
                  <a:txBody>
                    <a:bodyPr/>
                    <a:lstStyle/>
                    <a:p>
                      <a:r>
                        <a:rPr lang="en-US" dirty="0"/>
                        <a:t>FN</a:t>
                      </a:r>
                    </a:p>
                  </a:txBody>
                  <a:tcPr/>
                </a:tc>
                <a:extLst>
                  <a:ext uri="{0D108BD9-81ED-4DB2-BD59-A6C34878D82A}">
                    <a16:rowId xmlns:a16="http://schemas.microsoft.com/office/drawing/2014/main" val="3568495691"/>
                  </a:ext>
                </a:extLst>
              </a:tr>
              <a:tr h="370840">
                <a:tc>
                  <a:txBody>
                    <a:bodyPr/>
                    <a:lstStyle/>
                    <a:p>
                      <a:r>
                        <a:rPr lang="en-US" dirty="0" err="1"/>
                        <a:t>Nhãn</a:t>
                      </a:r>
                      <a:r>
                        <a:rPr lang="en-US" dirty="0"/>
                        <a:t> 1</a:t>
                      </a:r>
                    </a:p>
                  </a:txBody>
                  <a:tcPr/>
                </a:tc>
                <a:tc>
                  <a:txBody>
                    <a:bodyPr/>
                    <a:lstStyle/>
                    <a:p>
                      <a:r>
                        <a:rPr lang="en-US" dirty="0"/>
                        <a:t>FP</a:t>
                      </a:r>
                    </a:p>
                  </a:txBody>
                  <a:tcPr/>
                </a:tc>
                <a:tc>
                  <a:txBody>
                    <a:bodyPr/>
                    <a:lstStyle/>
                    <a:p>
                      <a:r>
                        <a:rPr lang="en-US" dirty="0"/>
                        <a:t>TN</a:t>
                      </a:r>
                    </a:p>
                  </a:txBody>
                  <a:tcPr/>
                </a:tc>
                <a:extLst>
                  <a:ext uri="{0D108BD9-81ED-4DB2-BD59-A6C34878D82A}">
                    <a16:rowId xmlns:a16="http://schemas.microsoft.com/office/drawing/2014/main" val="429783612"/>
                  </a:ext>
                </a:extLst>
              </a:tr>
            </a:tbl>
          </a:graphicData>
        </a:graphic>
      </p:graphicFrame>
      <p:sp>
        <p:nvSpPr>
          <p:cNvPr id="5" name="TextBox 4">
            <a:extLst>
              <a:ext uri="{FF2B5EF4-FFF2-40B4-BE49-F238E27FC236}">
                <a16:creationId xmlns:a16="http://schemas.microsoft.com/office/drawing/2014/main" id="{33133A96-C958-DC47-9C74-C56833E4E7A1}"/>
              </a:ext>
            </a:extLst>
          </p:cNvPr>
          <p:cNvSpPr txBox="1"/>
          <p:nvPr/>
        </p:nvSpPr>
        <p:spPr>
          <a:xfrm>
            <a:off x="191069" y="2743200"/>
            <a:ext cx="43809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TP: True Positive</a:t>
            </a:r>
          </a:p>
          <a:p>
            <a:pPr marL="285750" indent="-285750">
              <a:buFont typeface="Arial" panose="020B0604020202020204" pitchFamily="34" charset="0"/>
              <a:buChar char="•"/>
            </a:pPr>
            <a:r>
              <a:rPr lang="en-US" dirty="0"/>
              <a:t>FN: False Negative</a:t>
            </a:r>
          </a:p>
          <a:p>
            <a:pPr marL="285750" indent="-285750">
              <a:buFont typeface="Arial" panose="020B0604020202020204" pitchFamily="34" charset="0"/>
              <a:buChar char="•"/>
            </a:pPr>
            <a:r>
              <a:rPr lang="en-US" dirty="0"/>
              <a:t>FP: False Positive</a:t>
            </a:r>
          </a:p>
          <a:p>
            <a:pPr marL="285750" indent="-285750">
              <a:buFont typeface="Arial" panose="020B0604020202020204" pitchFamily="34" charset="0"/>
              <a:buChar char="•"/>
            </a:pPr>
            <a:r>
              <a:rPr lang="en-US" dirty="0"/>
              <a:t>TN: True Negative</a:t>
            </a:r>
          </a:p>
        </p:txBody>
      </p:sp>
      <p:sp>
        <p:nvSpPr>
          <p:cNvPr id="6" name="TextBox 5">
            <a:extLst>
              <a:ext uri="{FF2B5EF4-FFF2-40B4-BE49-F238E27FC236}">
                <a16:creationId xmlns:a16="http://schemas.microsoft.com/office/drawing/2014/main" id="{E94C715C-D6DB-0249-BA6D-7D35359D98A4}"/>
              </a:ext>
            </a:extLst>
          </p:cNvPr>
          <p:cNvSpPr txBox="1"/>
          <p:nvPr/>
        </p:nvSpPr>
        <p:spPr>
          <a:xfrm>
            <a:off x="191069" y="4071549"/>
            <a:ext cx="4134349" cy="369332"/>
          </a:xfrm>
          <a:prstGeom prst="rect">
            <a:avLst/>
          </a:prstGeom>
          <a:noFill/>
        </p:spPr>
        <p:txBody>
          <a:bodyPr wrap="square" rtlCol="0">
            <a:spAutoFit/>
          </a:bodyPr>
          <a:lstStyle/>
          <a:p>
            <a:r>
              <a:rPr lang="en-US" b="1" dirty="0" err="1"/>
              <a:t>Các</a:t>
            </a:r>
            <a:r>
              <a:rPr lang="en-US" b="1" dirty="0"/>
              <a:t> </a:t>
            </a:r>
            <a:r>
              <a:rPr lang="en-US" b="1" dirty="0" err="1"/>
              <a:t>công</a:t>
            </a:r>
            <a:r>
              <a:rPr lang="en-US" b="1" dirty="0"/>
              <a:t> </a:t>
            </a:r>
            <a:r>
              <a:rPr lang="en-US" b="1" dirty="0" err="1"/>
              <a:t>thức</a:t>
            </a:r>
            <a:r>
              <a:rPr lang="en-US" b="1" dirty="0"/>
              <a:t> </a:t>
            </a:r>
            <a:r>
              <a:rPr lang="en-US" b="1" dirty="0" err="1"/>
              <a:t>độ</a:t>
            </a:r>
            <a:r>
              <a:rPr lang="en-US" b="1" dirty="0"/>
              <a:t> </a:t>
            </a:r>
            <a:r>
              <a:rPr lang="en-US" b="1" dirty="0" err="1"/>
              <a:t>đo</a:t>
            </a:r>
            <a:r>
              <a:rPr lang="en-US" b="1" dirty="0"/>
              <a:t> </a:t>
            </a:r>
            <a:r>
              <a:rPr lang="en-US" b="1" dirty="0" err="1"/>
              <a:t>sử</a:t>
            </a:r>
            <a:r>
              <a:rPr lang="en-US" b="1" dirty="0"/>
              <a:t> </a:t>
            </a:r>
            <a:r>
              <a:rPr lang="en-US" b="1" dirty="0" err="1"/>
              <a:t>dụng</a:t>
            </a:r>
            <a:endParaRPr lang="en-US"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7FFB34-0B37-E74E-BF63-F22E6CE0E262}"/>
                  </a:ext>
                </a:extLst>
              </p:cNvPr>
              <p:cNvSpPr txBox="1"/>
              <p:nvPr/>
            </p:nvSpPr>
            <p:spPr>
              <a:xfrm>
                <a:off x="191069" y="4572000"/>
                <a:ext cx="2373227"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a:p>
            </p:txBody>
          </p:sp>
        </mc:Choice>
        <mc:Fallback xmlns="">
          <p:sp>
            <p:nvSpPr>
              <p:cNvPr id="7" name="TextBox 6">
                <a:extLst>
                  <a:ext uri="{FF2B5EF4-FFF2-40B4-BE49-F238E27FC236}">
                    <a16:creationId xmlns:a16="http://schemas.microsoft.com/office/drawing/2014/main" id="{C57FFB34-0B37-E74E-BF63-F22E6CE0E262}"/>
                  </a:ext>
                </a:extLst>
              </p:cNvPr>
              <p:cNvSpPr txBox="1">
                <a:spLocks noRot="1" noChangeAspect="1" noMove="1" noResize="1" noEditPoints="1" noAdjustHandles="1" noChangeArrowheads="1" noChangeShapeType="1" noTextEdit="1"/>
              </p:cNvSpPr>
              <p:nvPr/>
            </p:nvSpPr>
            <p:spPr>
              <a:xfrm>
                <a:off x="191069" y="4572000"/>
                <a:ext cx="2373227" cy="615490"/>
              </a:xfrm>
              <a:prstGeom prst="rect">
                <a:avLst/>
              </a:prstGeom>
              <a:blipFill>
                <a:blip r:embed="rId3"/>
                <a:stretch>
                  <a:fillRect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A05DA-C54A-9A4D-BDAC-E8E560787916}"/>
                  </a:ext>
                </a:extLst>
              </p:cNvPr>
              <p:cNvSpPr txBox="1"/>
              <p:nvPr/>
            </p:nvSpPr>
            <p:spPr>
              <a:xfrm>
                <a:off x="5776860" y="4572000"/>
                <a:ext cx="2373227"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𝑅𝑒𝑐𝑎𝑙𝑙</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8" name="TextBox 7">
                <a:extLst>
                  <a:ext uri="{FF2B5EF4-FFF2-40B4-BE49-F238E27FC236}">
                    <a16:creationId xmlns:a16="http://schemas.microsoft.com/office/drawing/2014/main" id="{E80A05DA-C54A-9A4D-BDAC-E8E560787916}"/>
                  </a:ext>
                </a:extLst>
              </p:cNvPr>
              <p:cNvSpPr txBox="1">
                <a:spLocks noRot="1" noChangeAspect="1" noMove="1" noResize="1" noEditPoints="1" noAdjustHandles="1" noChangeArrowheads="1" noChangeShapeType="1" noTextEdit="1"/>
              </p:cNvSpPr>
              <p:nvPr/>
            </p:nvSpPr>
            <p:spPr>
              <a:xfrm>
                <a:off x="5776860" y="4572000"/>
                <a:ext cx="2373227" cy="615490"/>
              </a:xfrm>
              <a:prstGeom prst="rect">
                <a:avLst/>
              </a:prstGeom>
              <a:blipFill>
                <a:blip r:embed="rId4"/>
                <a:stretch>
                  <a:fillRect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D7E5EF-2799-1B49-8263-02DEA16097C2}"/>
                  </a:ext>
                </a:extLst>
              </p:cNvPr>
              <p:cNvSpPr txBox="1"/>
              <p:nvPr/>
            </p:nvSpPr>
            <p:spPr>
              <a:xfrm>
                <a:off x="191069" y="5454016"/>
                <a:ext cx="4204252" cy="6228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r>
                        <a:rPr lang="en-US" b="0" i="1" smtClean="0">
                          <a:latin typeface="Cambria Math" panose="02040503050406030204" pitchFamily="18" charset="0"/>
                        </a:rPr>
                        <m:t>𝑠𝑐𝑜𝑟𝑒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num>
                        <m:den>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den>
                      </m:f>
                    </m:oMath>
                  </m:oMathPara>
                </a14:m>
                <a:endParaRPr lang="en-US" dirty="0"/>
              </a:p>
            </p:txBody>
          </p:sp>
        </mc:Choice>
        <mc:Fallback xmlns="">
          <p:sp>
            <p:nvSpPr>
              <p:cNvPr id="10" name="TextBox 9">
                <a:extLst>
                  <a:ext uri="{FF2B5EF4-FFF2-40B4-BE49-F238E27FC236}">
                    <a16:creationId xmlns:a16="http://schemas.microsoft.com/office/drawing/2014/main" id="{6BD7E5EF-2799-1B49-8263-02DEA16097C2}"/>
                  </a:ext>
                </a:extLst>
              </p:cNvPr>
              <p:cNvSpPr txBox="1">
                <a:spLocks noRot="1" noChangeAspect="1" noMove="1" noResize="1" noEditPoints="1" noAdjustHandles="1" noChangeArrowheads="1" noChangeShapeType="1" noTextEdit="1"/>
              </p:cNvSpPr>
              <p:nvPr/>
            </p:nvSpPr>
            <p:spPr>
              <a:xfrm>
                <a:off x="191069" y="5454016"/>
                <a:ext cx="4204252" cy="622863"/>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6EEA88-6079-1146-A086-C626316F5333}"/>
                  </a:ext>
                </a:extLst>
              </p:cNvPr>
              <p:cNvSpPr txBox="1"/>
              <p:nvPr/>
            </p:nvSpPr>
            <p:spPr>
              <a:xfrm>
                <a:off x="4850296" y="5454016"/>
                <a:ext cx="3299791"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𝐼𝑜𝑈</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2</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11" name="TextBox 10">
                <a:extLst>
                  <a:ext uri="{FF2B5EF4-FFF2-40B4-BE49-F238E27FC236}">
                    <a16:creationId xmlns:a16="http://schemas.microsoft.com/office/drawing/2014/main" id="{2F6EEA88-6079-1146-A086-C626316F5333}"/>
                  </a:ext>
                </a:extLst>
              </p:cNvPr>
              <p:cNvSpPr txBox="1">
                <a:spLocks noRot="1" noChangeAspect="1" noMove="1" noResize="1" noEditPoints="1" noAdjustHandles="1" noChangeArrowheads="1" noChangeShapeType="1" noTextEdit="1"/>
              </p:cNvSpPr>
              <p:nvPr/>
            </p:nvSpPr>
            <p:spPr>
              <a:xfrm>
                <a:off x="4850296" y="5454016"/>
                <a:ext cx="3299791" cy="615490"/>
              </a:xfrm>
              <a:prstGeom prst="rect">
                <a:avLst/>
              </a:prstGeom>
              <a:blipFill>
                <a:blip r:embed="rId6"/>
                <a:stretch>
                  <a:fillRect b="-2000"/>
                </a:stretch>
              </a:blipFill>
            </p:spPr>
            <p:txBody>
              <a:bodyPr/>
              <a:lstStyle/>
              <a:p>
                <a:r>
                  <a:rPr lang="en-US">
                    <a:noFill/>
                  </a:rPr>
                  <a:t> </a:t>
                </a:r>
              </a:p>
            </p:txBody>
          </p:sp>
        </mc:Fallback>
      </mc:AlternateContent>
      <p:pic>
        <p:nvPicPr>
          <p:cNvPr id="13" name="Picture 12" descr="Diagram, venn diagram&#10;&#10;Description automatically generated">
            <a:extLst>
              <a:ext uri="{FF2B5EF4-FFF2-40B4-BE49-F238E27FC236}">
                <a16:creationId xmlns:a16="http://schemas.microsoft.com/office/drawing/2014/main" id="{46078D62-91EA-0248-A765-232F7D18DC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0295" y="1444971"/>
            <a:ext cx="3441327" cy="2272264"/>
          </a:xfrm>
          <a:prstGeom prst="rect">
            <a:avLst/>
          </a:prstGeom>
        </p:spPr>
      </p:pic>
      <p:sp>
        <p:nvSpPr>
          <p:cNvPr id="14" name="Slide Number Placeholder 13">
            <a:extLst>
              <a:ext uri="{FF2B5EF4-FFF2-40B4-BE49-F238E27FC236}">
                <a16:creationId xmlns:a16="http://schemas.microsoft.com/office/drawing/2014/main" id="{66561B5B-E91E-9347-9D6E-F909B47CEF2D}"/>
              </a:ext>
            </a:extLst>
          </p:cNvPr>
          <p:cNvSpPr>
            <a:spLocks noGrp="1"/>
          </p:cNvSpPr>
          <p:nvPr>
            <p:ph type="sldNum" sz="quarter" idx="12"/>
          </p:nvPr>
        </p:nvSpPr>
        <p:spPr/>
        <p:txBody>
          <a:bodyPr/>
          <a:lstStyle/>
          <a:p>
            <a:fld id="{17CA4010-35C3-48DB-A282-899B6B79F12D}" type="slidenum">
              <a:rPr lang="en-US" altLang="en-US" smtClean="0"/>
              <a:pPr/>
              <a:t>22</a:t>
            </a:fld>
            <a:endParaRPr lang="en-US" altLang="en-US"/>
          </a:p>
        </p:txBody>
      </p:sp>
    </p:spTree>
    <p:extLst>
      <p:ext uri="{BB962C8B-B14F-4D97-AF65-F5344CB8AC3E}">
        <p14:creationId xmlns:p14="http://schemas.microsoft.com/office/powerpoint/2010/main" val="2810375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8CEE-881A-1142-B12D-4403F56D21E3}"/>
              </a:ext>
            </a:extLst>
          </p:cNvPr>
          <p:cNvSpPr>
            <a:spLocks noGrp="1"/>
          </p:cNvSpPr>
          <p:nvPr>
            <p:ph type="title"/>
          </p:nvPr>
        </p:nvSpPr>
        <p:spPr/>
        <p:txBody>
          <a:bodyPr/>
          <a:lstStyle/>
          <a:p>
            <a:r>
              <a:rPr lang="en-US" dirty="0" err="1"/>
              <a:t>Thực</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6BC9A591-F3F8-E145-B2BD-390292BECD6C}"/>
              </a:ext>
            </a:extLst>
          </p:cNvPr>
          <p:cNvSpPr>
            <a:spLocks noGrp="1"/>
          </p:cNvSpPr>
          <p:nvPr>
            <p:ph idx="1"/>
          </p:nvPr>
        </p:nvSpPr>
        <p:spPr>
          <a:xfrm>
            <a:off x="191069" y="1346200"/>
            <a:ext cx="3337322" cy="2907748"/>
          </a:xfrm>
        </p:spPr>
        <p:txBody>
          <a:bodyPr/>
          <a:lstStyle/>
          <a:p>
            <a:r>
              <a:rPr lang="en-US" b="1" dirty="0" err="1"/>
              <a:t>Mục</a:t>
            </a:r>
            <a:r>
              <a:rPr lang="en-US" b="1" dirty="0"/>
              <a:t> </a:t>
            </a:r>
            <a:r>
              <a:rPr lang="en-US" b="1" dirty="0" err="1"/>
              <a:t>đích</a:t>
            </a:r>
            <a:r>
              <a:rPr lang="en-US" b="1" dirty="0"/>
              <a:t>: </a:t>
            </a:r>
            <a:r>
              <a:rPr lang="en-US" dirty="0" err="1"/>
              <a:t>Tối</a:t>
            </a:r>
            <a:r>
              <a:rPr lang="en-US" dirty="0"/>
              <a:t> </a:t>
            </a:r>
            <a:r>
              <a:rPr lang="en-US" dirty="0" err="1"/>
              <a:t>ưu</a:t>
            </a:r>
            <a:r>
              <a:rPr lang="en-US" dirty="0"/>
              <a:t> </a:t>
            </a:r>
            <a:r>
              <a:rPr lang="en-US" dirty="0" err="1"/>
              <a:t>mô</a:t>
            </a:r>
            <a:r>
              <a:rPr lang="en-US" dirty="0"/>
              <a:t> </a:t>
            </a:r>
            <a:r>
              <a:rPr lang="en-US" dirty="0" err="1"/>
              <a:t>hình</a:t>
            </a:r>
            <a:r>
              <a:rPr lang="en-US" dirty="0"/>
              <a:t>, </a:t>
            </a:r>
            <a:r>
              <a:rPr lang="en-US" dirty="0" err="1"/>
              <a:t>chọn</a:t>
            </a:r>
            <a:r>
              <a:rPr lang="en-US" dirty="0"/>
              <a:t> ra </a:t>
            </a:r>
            <a:r>
              <a:rPr lang="en-US" dirty="0" err="1"/>
              <a:t>mô</a:t>
            </a:r>
            <a:r>
              <a:rPr lang="en-US" dirty="0"/>
              <a:t> </a:t>
            </a:r>
            <a:r>
              <a:rPr lang="en-US" dirty="0" err="1"/>
              <a:t>hình</a:t>
            </a:r>
            <a:r>
              <a:rPr lang="en-US" dirty="0"/>
              <a:t> </a:t>
            </a:r>
            <a:r>
              <a:rPr lang="en-US" dirty="0" err="1"/>
              <a:t>tốt</a:t>
            </a:r>
            <a:r>
              <a:rPr lang="en-US" dirty="0"/>
              <a:t> </a:t>
            </a:r>
            <a:r>
              <a:rPr lang="en-US" dirty="0" err="1"/>
              <a:t>nhất</a:t>
            </a:r>
            <a:r>
              <a:rPr lang="en-US" dirty="0"/>
              <a:t> </a:t>
            </a:r>
            <a:r>
              <a:rPr lang="en-US" dirty="0" err="1"/>
              <a:t>với</a:t>
            </a:r>
            <a:r>
              <a:rPr lang="en-US" dirty="0"/>
              <a:t> </a:t>
            </a:r>
            <a:r>
              <a:rPr lang="en-US" dirty="0" err="1"/>
              <a:t>kỹ</a:t>
            </a:r>
            <a:r>
              <a:rPr lang="en-US" dirty="0"/>
              <a:t> </a:t>
            </a:r>
            <a:r>
              <a:rPr lang="en-US" dirty="0" err="1"/>
              <a:t>thuật</a:t>
            </a:r>
            <a:r>
              <a:rPr lang="en-US" dirty="0"/>
              <a:t> </a:t>
            </a:r>
            <a:r>
              <a:rPr lang="en-US" dirty="0" err="1"/>
              <a:t>thích</a:t>
            </a:r>
            <a:r>
              <a:rPr lang="en-US" dirty="0"/>
              <a:t> </a:t>
            </a:r>
            <a:r>
              <a:rPr lang="en-US" dirty="0" err="1"/>
              <a:t>ứng</a:t>
            </a:r>
            <a:r>
              <a:rPr lang="en-US" dirty="0"/>
              <a:t> </a:t>
            </a:r>
            <a:r>
              <a:rPr lang="en-US" dirty="0" err="1"/>
              <a:t>miền</a:t>
            </a:r>
            <a:r>
              <a:rPr lang="en-US" dirty="0"/>
              <a:t>, </a:t>
            </a:r>
            <a:r>
              <a:rPr lang="en-US" dirty="0" err="1"/>
              <a:t>sinh</a:t>
            </a:r>
            <a:r>
              <a:rPr lang="en-US" dirty="0"/>
              <a:t> </a:t>
            </a:r>
            <a:r>
              <a:rPr lang="en-US" dirty="0" err="1"/>
              <a:t>nhãn</a:t>
            </a:r>
            <a:r>
              <a:rPr lang="en-US" dirty="0"/>
              <a:t> </a:t>
            </a:r>
            <a:r>
              <a:rPr lang="en-US" dirty="0" err="1"/>
              <a:t>giả</a:t>
            </a:r>
            <a:r>
              <a:rPr lang="en-US" dirty="0"/>
              <a:t> </a:t>
            </a:r>
            <a:r>
              <a:rPr lang="en-US" dirty="0" err="1"/>
              <a:t>để</a:t>
            </a:r>
            <a:r>
              <a:rPr lang="en-US" dirty="0"/>
              <a:t> </a:t>
            </a:r>
            <a:r>
              <a:rPr lang="en-US" dirty="0" err="1"/>
              <a:t>học</a:t>
            </a:r>
            <a:r>
              <a:rPr lang="en-US" dirty="0"/>
              <a:t> </a:t>
            </a:r>
            <a:r>
              <a:rPr lang="en-US" dirty="0" err="1"/>
              <a:t>chắt</a:t>
            </a:r>
            <a:r>
              <a:rPr lang="en-US" dirty="0"/>
              <a:t> </a:t>
            </a:r>
            <a:r>
              <a:rPr lang="en-US" dirty="0" err="1"/>
              <a:t>lọc</a:t>
            </a:r>
            <a:r>
              <a:rPr lang="en-US" dirty="0"/>
              <a:t> </a:t>
            </a:r>
          </a:p>
          <a:p>
            <a:r>
              <a:rPr lang="en-US" dirty="0" err="1"/>
              <a:t>Phần</a:t>
            </a:r>
            <a:r>
              <a:rPr lang="en-US" dirty="0"/>
              <a:t> </a:t>
            </a:r>
            <a:r>
              <a:rPr lang="en-US" dirty="0" err="1"/>
              <a:t>này</a:t>
            </a:r>
            <a:r>
              <a:rPr lang="en-US" dirty="0"/>
              <a:t> bao </a:t>
            </a:r>
            <a:r>
              <a:rPr lang="en-US" dirty="0" err="1"/>
              <a:t>gồm</a:t>
            </a:r>
            <a:r>
              <a:rPr lang="en-US" dirty="0"/>
              <a:t> 3 </a:t>
            </a:r>
            <a:r>
              <a:rPr lang="en-US" dirty="0" err="1"/>
              <a:t>giai</a:t>
            </a:r>
            <a:r>
              <a:rPr lang="en-US" dirty="0"/>
              <a:t> </a:t>
            </a:r>
            <a:r>
              <a:rPr lang="en-US" dirty="0" err="1"/>
              <a:t>đoạn</a:t>
            </a:r>
            <a:r>
              <a:rPr lang="en-US" dirty="0"/>
              <a:t> </a:t>
            </a:r>
            <a:r>
              <a:rPr lang="en-US" dirty="0" err="1"/>
              <a:t>như</a:t>
            </a:r>
            <a:r>
              <a:rPr lang="en-US" dirty="0"/>
              <a:t> </a:t>
            </a:r>
            <a:r>
              <a:rPr lang="en-US" dirty="0" err="1"/>
              <a:t>trình</a:t>
            </a:r>
            <a:r>
              <a:rPr lang="en-US" dirty="0"/>
              <a:t> </a:t>
            </a:r>
            <a:r>
              <a:rPr lang="en-US" dirty="0" err="1"/>
              <a:t>bày</a:t>
            </a:r>
            <a:r>
              <a:rPr lang="en-US" dirty="0"/>
              <a:t> </a:t>
            </a:r>
            <a:r>
              <a:rPr lang="en-US" dirty="0" err="1"/>
              <a:t>ở</a:t>
            </a:r>
            <a:r>
              <a:rPr lang="en-US" dirty="0"/>
              <a:t> </a:t>
            </a:r>
            <a:r>
              <a:rPr lang="en-US" dirty="0" err="1"/>
              <a:t>Phương</a:t>
            </a:r>
            <a:r>
              <a:rPr lang="en-US" dirty="0"/>
              <a:t> </a:t>
            </a:r>
            <a:r>
              <a:rPr lang="en-US" dirty="0" err="1"/>
              <a:t>pháp</a:t>
            </a:r>
            <a:r>
              <a:rPr lang="en-US" dirty="0"/>
              <a:t> </a:t>
            </a:r>
            <a:r>
              <a:rPr lang="en-US" dirty="0" err="1"/>
              <a:t>sử</a:t>
            </a:r>
            <a:r>
              <a:rPr lang="en-US" dirty="0"/>
              <a:t> </a:t>
            </a:r>
            <a:r>
              <a:rPr lang="en-US" dirty="0" err="1"/>
              <a:t>dụng</a:t>
            </a:r>
            <a:endParaRPr lang="en-US" dirty="0"/>
          </a:p>
        </p:txBody>
      </p:sp>
      <p:sp>
        <p:nvSpPr>
          <p:cNvPr id="4" name="Slide Number Placeholder 3">
            <a:extLst>
              <a:ext uri="{FF2B5EF4-FFF2-40B4-BE49-F238E27FC236}">
                <a16:creationId xmlns:a16="http://schemas.microsoft.com/office/drawing/2014/main" id="{373FD7F4-3F47-AB44-8648-B7E3D7BBC4D8}"/>
              </a:ext>
            </a:extLst>
          </p:cNvPr>
          <p:cNvSpPr>
            <a:spLocks noGrp="1"/>
          </p:cNvSpPr>
          <p:nvPr>
            <p:ph type="sldNum" sz="quarter" idx="12"/>
          </p:nvPr>
        </p:nvSpPr>
        <p:spPr/>
        <p:txBody>
          <a:bodyPr/>
          <a:lstStyle/>
          <a:p>
            <a:fld id="{17CA4010-35C3-48DB-A282-899B6B79F12D}" type="slidenum">
              <a:rPr lang="en-US" altLang="en-US" smtClean="0"/>
              <a:pPr/>
              <a:t>23</a:t>
            </a:fld>
            <a:endParaRPr lang="en-US" altLang="en-US"/>
          </a:p>
        </p:txBody>
      </p:sp>
      <p:pic>
        <p:nvPicPr>
          <p:cNvPr id="7" name="Picture 6" descr="A picture containing diagram&#10;&#10;Description automatically generated">
            <a:extLst>
              <a:ext uri="{FF2B5EF4-FFF2-40B4-BE49-F238E27FC236}">
                <a16:creationId xmlns:a16="http://schemas.microsoft.com/office/drawing/2014/main" id="{C3EC54F6-3C64-6C4E-BA27-E3310E988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69" y="5269719"/>
            <a:ext cx="2205622" cy="484161"/>
          </a:xfrm>
          <a:prstGeom prst="rect">
            <a:avLst/>
          </a:prstGeom>
        </p:spPr>
      </p:pic>
      <p:sp>
        <p:nvSpPr>
          <p:cNvPr id="8" name="TextBox 7">
            <a:extLst>
              <a:ext uri="{FF2B5EF4-FFF2-40B4-BE49-F238E27FC236}">
                <a16:creationId xmlns:a16="http://schemas.microsoft.com/office/drawing/2014/main" id="{19C10E99-6DEC-534A-94CE-707C2851ADE2}"/>
              </a:ext>
            </a:extLst>
          </p:cNvPr>
          <p:cNvSpPr txBox="1"/>
          <p:nvPr/>
        </p:nvSpPr>
        <p:spPr>
          <a:xfrm>
            <a:off x="191069" y="4743353"/>
            <a:ext cx="3166711" cy="369332"/>
          </a:xfrm>
          <a:prstGeom prst="rect">
            <a:avLst/>
          </a:prstGeom>
          <a:noFill/>
        </p:spPr>
        <p:txBody>
          <a:bodyPr wrap="square" rtlCol="0">
            <a:spAutoFit/>
          </a:bodyPr>
          <a:lstStyle/>
          <a:p>
            <a:r>
              <a:rPr lang="en-US" b="1" dirty="0" err="1"/>
              <a:t>Công</a:t>
            </a:r>
            <a:r>
              <a:rPr lang="en-US" b="1" dirty="0"/>
              <a:t> </a:t>
            </a:r>
            <a:r>
              <a:rPr lang="en-US" b="1" dirty="0" err="1"/>
              <a:t>thức</a:t>
            </a:r>
            <a:r>
              <a:rPr lang="en-US" b="1" dirty="0"/>
              <a:t> </a:t>
            </a:r>
            <a:r>
              <a:rPr lang="en-US" b="1" dirty="0" err="1"/>
              <a:t>cho</a:t>
            </a:r>
            <a:r>
              <a:rPr lang="en-US" b="1" dirty="0"/>
              <a:t> </a:t>
            </a:r>
            <a:r>
              <a:rPr lang="en-US" b="1" dirty="0" err="1"/>
              <a:t>tốc</a:t>
            </a:r>
            <a:r>
              <a:rPr lang="en-US" b="1" dirty="0"/>
              <a:t> </a:t>
            </a:r>
            <a:r>
              <a:rPr lang="en-US" b="1" dirty="0" err="1"/>
              <a:t>độ</a:t>
            </a:r>
            <a:r>
              <a:rPr lang="en-US" b="1" dirty="0"/>
              <a:t> </a:t>
            </a:r>
            <a:r>
              <a:rPr lang="en-US" b="1" dirty="0" err="1"/>
              <a:t>học</a:t>
            </a:r>
            <a:r>
              <a:rPr lang="en-US" b="1" dirty="0"/>
              <a:t> </a:t>
            </a:r>
          </a:p>
        </p:txBody>
      </p:sp>
      <p:sp>
        <p:nvSpPr>
          <p:cNvPr id="9" name="TextBox 8">
            <a:extLst>
              <a:ext uri="{FF2B5EF4-FFF2-40B4-BE49-F238E27FC236}">
                <a16:creationId xmlns:a16="http://schemas.microsoft.com/office/drawing/2014/main" id="{A6E8C456-66C2-1141-AA83-7F697AB36289}"/>
              </a:ext>
            </a:extLst>
          </p:cNvPr>
          <p:cNvSpPr txBox="1"/>
          <p:nvPr/>
        </p:nvSpPr>
        <p:spPr>
          <a:xfrm>
            <a:off x="3369367" y="4743353"/>
            <a:ext cx="4238568" cy="1477328"/>
          </a:xfrm>
          <a:prstGeom prst="rect">
            <a:avLst/>
          </a:prstGeom>
          <a:noFill/>
        </p:spPr>
        <p:txBody>
          <a:bodyPr wrap="square" rtlCol="0">
            <a:spAutoFit/>
          </a:bodyPr>
          <a:lstStyle/>
          <a:p>
            <a:pPr marL="285750" indent="-285750">
              <a:buFont typeface="Arial" panose="020B0604020202020204" pitchFamily="34" charset="0"/>
              <a:buChar char="•"/>
            </a:pPr>
            <a:r>
              <a:rPr lang="en-US" i="1" dirty="0" err="1"/>
              <a:t>lr</a:t>
            </a:r>
            <a:r>
              <a:rPr lang="en-US" dirty="0"/>
              <a:t> </a:t>
            </a:r>
            <a:r>
              <a:rPr lang="en-US" dirty="0" err="1"/>
              <a:t>là</a:t>
            </a:r>
            <a:r>
              <a:rPr lang="en-US" dirty="0"/>
              <a:t> </a:t>
            </a:r>
            <a:r>
              <a:rPr lang="en-US" dirty="0" err="1"/>
              <a:t>tốc</a:t>
            </a:r>
            <a:r>
              <a:rPr lang="en-US" dirty="0"/>
              <a:t> </a:t>
            </a:r>
            <a:r>
              <a:rPr lang="en-US" dirty="0" err="1"/>
              <a:t>độ</a:t>
            </a:r>
            <a:r>
              <a:rPr lang="en-US" dirty="0"/>
              <a:t> </a:t>
            </a:r>
            <a:r>
              <a:rPr lang="en-US" dirty="0" err="1"/>
              <a:t>học</a:t>
            </a:r>
            <a:r>
              <a:rPr lang="en-US" dirty="0"/>
              <a:t> </a:t>
            </a:r>
          </a:p>
          <a:p>
            <a:pPr marL="285750" indent="-285750">
              <a:buFont typeface="Arial" panose="020B0604020202020204" pitchFamily="34" charset="0"/>
              <a:buChar char="•"/>
            </a:pPr>
            <a:r>
              <a:rPr lang="en-US" i="1" dirty="0"/>
              <a:t>base</a:t>
            </a:r>
            <a:r>
              <a:rPr lang="en-US" dirty="0"/>
              <a:t> </a:t>
            </a:r>
            <a:r>
              <a:rPr lang="en-US" dirty="0" err="1"/>
              <a:t>là</a:t>
            </a:r>
            <a:r>
              <a:rPr lang="en-US" dirty="0"/>
              <a:t> </a:t>
            </a:r>
            <a:r>
              <a:rPr lang="en-US" dirty="0" err="1"/>
              <a:t>tốc</a:t>
            </a:r>
            <a:r>
              <a:rPr lang="en-US" dirty="0"/>
              <a:t> </a:t>
            </a:r>
            <a:r>
              <a:rPr lang="en-US" dirty="0" err="1"/>
              <a:t>độ</a:t>
            </a:r>
            <a:r>
              <a:rPr lang="en-US" dirty="0"/>
              <a:t> </a:t>
            </a:r>
            <a:r>
              <a:rPr lang="en-US" dirty="0" err="1"/>
              <a:t>học</a:t>
            </a:r>
            <a:r>
              <a:rPr lang="en-US" dirty="0"/>
              <a:t> </a:t>
            </a:r>
            <a:r>
              <a:rPr lang="en-US" dirty="0" err="1"/>
              <a:t>khởi</a:t>
            </a:r>
            <a:r>
              <a:rPr lang="en-US" dirty="0"/>
              <a:t> </a:t>
            </a:r>
            <a:r>
              <a:rPr lang="en-US" dirty="0" err="1"/>
              <a:t>tạo</a:t>
            </a:r>
            <a:endParaRPr lang="en-US" dirty="0"/>
          </a:p>
          <a:p>
            <a:pPr marL="285750" indent="-285750">
              <a:buFont typeface="Arial" panose="020B0604020202020204" pitchFamily="34" charset="0"/>
              <a:buChar char="•"/>
            </a:pPr>
            <a:r>
              <a:rPr lang="en-US" i="1" dirty="0" err="1"/>
              <a:t>i</a:t>
            </a:r>
            <a:r>
              <a:rPr lang="en-US" dirty="0"/>
              <a:t> </a:t>
            </a:r>
            <a:r>
              <a:rPr lang="en-US" dirty="0" err="1"/>
              <a:t>là</a:t>
            </a:r>
            <a:r>
              <a:rPr lang="en-US" dirty="0"/>
              <a:t> iteration </a:t>
            </a:r>
            <a:r>
              <a:rPr lang="en-US" dirty="0" err="1"/>
              <a:t>hiện</a:t>
            </a:r>
            <a:r>
              <a:rPr lang="en-US" dirty="0"/>
              <a:t> </a:t>
            </a:r>
            <a:r>
              <a:rPr lang="en-US" dirty="0" err="1"/>
              <a:t>tại</a:t>
            </a:r>
            <a:endParaRPr lang="en-US" dirty="0"/>
          </a:p>
          <a:p>
            <a:pPr marL="285750" indent="-285750">
              <a:buFont typeface="Arial" panose="020B0604020202020204" pitchFamily="34" charset="0"/>
              <a:buChar char="•"/>
            </a:pPr>
            <a:r>
              <a:rPr lang="en-US" i="1" dirty="0"/>
              <a:t>m</a:t>
            </a:r>
            <a:r>
              <a:rPr lang="en-US" dirty="0"/>
              <a:t> </a:t>
            </a:r>
            <a:r>
              <a:rPr lang="en-US" dirty="0" err="1"/>
              <a:t>là</a:t>
            </a:r>
            <a:r>
              <a:rPr lang="en-US" dirty="0"/>
              <a:t> iteration </a:t>
            </a:r>
            <a:r>
              <a:rPr lang="en-US" dirty="0" err="1"/>
              <a:t>kết</a:t>
            </a:r>
            <a:r>
              <a:rPr lang="en-US" dirty="0"/>
              <a:t> </a:t>
            </a:r>
            <a:r>
              <a:rPr lang="en-US" dirty="0" err="1"/>
              <a:t>thúc</a:t>
            </a:r>
            <a:endParaRPr lang="en-US" dirty="0"/>
          </a:p>
          <a:p>
            <a:pPr marL="285750" indent="-285750">
              <a:buFont typeface="Arial" panose="020B0604020202020204" pitchFamily="34" charset="0"/>
              <a:buChar char="•"/>
            </a:pPr>
            <a:r>
              <a:rPr lang="en-US" i="1" dirty="0"/>
              <a:t>power</a:t>
            </a:r>
            <a:r>
              <a:rPr lang="en-US" dirty="0"/>
              <a:t> </a:t>
            </a:r>
            <a:r>
              <a:rPr lang="en-US" dirty="0" err="1"/>
              <a:t>là</a:t>
            </a:r>
            <a:r>
              <a:rPr lang="en-US" dirty="0"/>
              <a:t> </a:t>
            </a:r>
            <a:r>
              <a:rPr lang="en-US" dirty="0" err="1"/>
              <a:t>số</a:t>
            </a:r>
            <a:r>
              <a:rPr lang="en-US" dirty="0"/>
              <a:t> </a:t>
            </a:r>
            <a:r>
              <a:rPr lang="en-US" dirty="0" err="1"/>
              <a:t>mũ</a:t>
            </a:r>
            <a:r>
              <a:rPr lang="en-US" dirty="0"/>
              <a:t>, ta </a:t>
            </a:r>
            <a:r>
              <a:rPr lang="en-US" dirty="0" err="1"/>
              <a:t>chọn</a:t>
            </a:r>
            <a:r>
              <a:rPr lang="en-US" dirty="0"/>
              <a:t> </a:t>
            </a:r>
            <a:r>
              <a:rPr lang="en-US" i="1" dirty="0"/>
              <a:t>power</a:t>
            </a:r>
            <a:r>
              <a:rPr lang="en-US" dirty="0"/>
              <a:t> </a:t>
            </a:r>
            <a:r>
              <a:rPr lang="en-US" dirty="0" err="1"/>
              <a:t>bằng</a:t>
            </a:r>
            <a:r>
              <a:rPr lang="en-US" dirty="0"/>
              <a:t> 0.9</a:t>
            </a:r>
          </a:p>
        </p:txBody>
      </p:sp>
      <p:pic>
        <p:nvPicPr>
          <p:cNvPr id="11" name="Picture 10" descr="Chart, line chart&#10;&#10;Description automatically generated">
            <a:extLst>
              <a:ext uri="{FF2B5EF4-FFF2-40B4-BE49-F238E27FC236}">
                <a16:creationId xmlns:a16="http://schemas.microsoft.com/office/drawing/2014/main" id="{A48E899E-037D-E746-9CC4-13E9ACB06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223" y="1346200"/>
            <a:ext cx="4111708" cy="2846567"/>
          </a:xfrm>
          <a:prstGeom prst="rect">
            <a:avLst/>
          </a:prstGeom>
        </p:spPr>
      </p:pic>
    </p:spTree>
    <p:extLst>
      <p:ext uri="{BB962C8B-B14F-4D97-AF65-F5344CB8AC3E}">
        <p14:creationId xmlns:p14="http://schemas.microsoft.com/office/powerpoint/2010/main" val="1130610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DF58-93EC-3249-B7CE-2A76FAD34E19}"/>
              </a:ext>
            </a:extLst>
          </p:cNvPr>
          <p:cNvSpPr>
            <a:spLocks noGrp="1"/>
          </p:cNvSpPr>
          <p:nvPr>
            <p:ph type="title"/>
          </p:nvPr>
        </p:nvSpPr>
        <p:spPr/>
        <p:txBody>
          <a:bodyPr/>
          <a:lstStyle/>
          <a:p>
            <a:r>
              <a:rPr lang="en-US" dirty="0" err="1"/>
              <a:t>Giai</a:t>
            </a:r>
            <a:r>
              <a:rPr lang="en-US" dirty="0"/>
              <a:t> </a:t>
            </a:r>
            <a:r>
              <a:rPr lang="en-US" dirty="0" err="1"/>
              <a:t>đoạn</a:t>
            </a:r>
            <a:r>
              <a:rPr lang="en-US" dirty="0"/>
              <a:t> 1 – </a:t>
            </a:r>
            <a:r>
              <a:rPr lang="en-US" dirty="0" err="1"/>
              <a:t>Huấn</a:t>
            </a:r>
            <a:r>
              <a:rPr lang="en-US" dirty="0"/>
              <a:t> </a:t>
            </a:r>
            <a:r>
              <a:rPr lang="en-US" dirty="0" err="1"/>
              <a:t>luyện</a:t>
            </a:r>
            <a:r>
              <a:rPr lang="en-US" dirty="0"/>
              <a:t> </a:t>
            </a:r>
            <a:r>
              <a:rPr lang="en-US" dirty="0" err="1"/>
              <a:t>nguồn</a:t>
            </a:r>
            <a:endParaRPr lang="en-US" dirty="0"/>
          </a:p>
        </p:txBody>
      </p:sp>
      <p:sp>
        <p:nvSpPr>
          <p:cNvPr id="3" name="Content Placeholder 2">
            <a:extLst>
              <a:ext uri="{FF2B5EF4-FFF2-40B4-BE49-F238E27FC236}">
                <a16:creationId xmlns:a16="http://schemas.microsoft.com/office/drawing/2014/main" id="{CDD2AC59-C3CF-AF4B-BE5A-097A10D92A78}"/>
              </a:ext>
            </a:extLst>
          </p:cNvPr>
          <p:cNvSpPr>
            <a:spLocks noGrp="1"/>
          </p:cNvSpPr>
          <p:nvPr>
            <p:ph idx="1"/>
          </p:nvPr>
        </p:nvSpPr>
        <p:spPr>
          <a:xfrm>
            <a:off x="191069" y="1346200"/>
            <a:ext cx="3784583" cy="373270"/>
          </a:xfrm>
        </p:spPr>
        <p:txBody>
          <a:bodyPr/>
          <a:lstStyle/>
          <a:p>
            <a:pPr marL="0" indent="0">
              <a:buNone/>
            </a:pPr>
            <a:r>
              <a:rPr lang="en-US" b="1" dirty="0" err="1"/>
              <a:t>Mô</a:t>
            </a:r>
            <a:r>
              <a:rPr lang="en-US" b="1" dirty="0"/>
              <a:t> </a:t>
            </a:r>
            <a:r>
              <a:rPr lang="en-US" b="1" dirty="0" err="1"/>
              <a:t>hình</a:t>
            </a:r>
            <a:r>
              <a:rPr lang="en-US" b="1" dirty="0"/>
              <a:t> Resnet101+DeeplabV2</a:t>
            </a:r>
          </a:p>
          <a:p>
            <a:pPr marL="0" indent="0">
              <a:buNone/>
            </a:pPr>
            <a:endParaRPr lang="en-US" dirty="0"/>
          </a:p>
        </p:txBody>
      </p:sp>
      <p:sp>
        <p:nvSpPr>
          <p:cNvPr id="4" name="Slide Number Placeholder 3">
            <a:extLst>
              <a:ext uri="{FF2B5EF4-FFF2-40B4-BE49-F238E27FC236}">
                <a16:creationId xmlns:a16="http://schemas.microsoft.com/office/drawing/2014/main" id="{45A8A202-AF5F-1F4F-B16F-F52A1996CAC0}"/>
              </a:ext>
            </a:extLst>
          </p:cNvPr>
          <p:cNvSpPr>
            <a:spLocks noGrp="1"/>
          </p:cNvSpPr>
          <p:nvPr>
            <p:ph type="sldNum" sz="quarter" idx="12"/>
          </p:nvPr>
        </p:nvSpPr>
        <p:spPr/>
        <p:txBody>
          <a:bodyPr/>
          <a:lstStyle/>
          <a:p>
            <a:fld id="{17CA4010-35C3-48DB-A282-899B6B79F12D}" type="slidenum">
              <a:rPr lang="en-US" altLang="en-US" smtClean="0"/>
              <a:pPr/>
              <a:t>24</a:t>
            </a:fld>
            <a:endParaRPr lang="en-US" altLang="en-US"/>
          </a:p>
        </p:txBody>
      </p:sp>
      <p:pic>
        <p:nvPicPr>
          <p:cNvPr id="8" name="Picture 7" descr="Chart&#10;&#10;Description automatically generated">
            <a:extLst>
              <a:ext uri="{FF2B5EF4-FFF2-40B4-BE49-F238E27FC236}">
                <a16:creationId xmlns:a16="http://schemas.microsoft.com/office/drawing/2014/main" id="{3016E270-BA7B-104E-99FC-2007FFDD5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600" y="1982476"/>
            <a:ext cx="5222400" cy="1958400"/>
          </a:xfrm>
          <a:prstGeom prst="rect">
            <a:avLst/>
          </a:prstGeom>
        </p:spPr>
      </p:pic>
      <p:sp>
        <p:nvSpPr>
          <p:cNvPr id="9" name="TextBox 8">
            <a:extLst>
              <a:ext uri="{FF2B5EF4-FFF2-40B4-BE49-F238E27FC236}">
                <a16:creationId xmlns:a16="http://schemas.microsoft.com/office/drawing/2014/main" id="{6945C793-0E93-E446-A8BF-FB11B0F67EA5}"/>
              </a:ext>
            </a:extLst>
          </p:cNvPr>
          <p:cNvSpPr txBox="1"/>
          <p:nvPr/>
        </p:nvSpPr>
        <p:spPr>
          <a:xfrm>
            <a:off x="191069" y="1878496"/>
            <a:ext cx="3963488"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Sử</a:t>
            </a:r>
            <a:r>
              <a:rPr lang="en-US" dirty="0"/>
              <a:t> </a:t>
            </a:r>
            <a:r>
              <a:rPr lang="en-US" dirty="0" err="1"/>
              <a:t>dụng</a:t>
            </a:r>
            <a:r>
              <a:rPr lang="en-US" dirty="0"/>
              <a:t> Stochastic gradient descent(SGD) </a:t>
            </a:r>
            <a:r>
              <a:rPr lang="en-US" dirty="0" err="1"/>
              <a:t>để</a:t>
            </a:r>
            <a:r>
              <a:rPr lang="en-US" dirty="0"/>
              <a:t> </a:t>
            </a:r>
            <a:r>
              <a:rPr lang="en-US" dirty="0" err="1"/>
              <a:t>tối</a:t>
            </a:r>
            <a:r>
              <a:rPr lang="en-US" dirty="0"/>
              <a:t> </a:t>
            </a:r>
            <a:r>
              <a:rPr lang="en-US" dirty="0" err="1"/>
              <a:t>ưu</a:t>
            </a:r>
            <a:r>
              <a:rPr lang="en-US" dirty="0"/>
              <a:t> </a:t>
            </a:r>
          </a:p>
          <a:p>
            <a:pPr marL="285750" indent="-285750">
              <a:buFont typeface="Arial" panose="020B0604020202020204" pitchFamily="34" charset="0"/>
              <a:buChar char="•"/>
            </a:pPr>
            <a:r>
              <a:rPr lang="en-US" dirty="0" err="1"/>
              <a:t>Tốc</a:t>
            </a:r>
            <a:r>
              <a:rPr lang="en-US" dirty="0"/>
              <a:t> </a:t>
            </a:r>
            <a:r>
              <a:rPr lang="en-US" dirty="0" err="1"/>
              <a:t>độ</a:t>
            </a:r>
            <a:r>
              <a:rPr lang="en-US" dirty="0"/>
              <a:t> </a:t>
            </a:r>
            <a:r>
              <a:rPr lang="en-US" dirty="0" err="1"/>
              <a:t>học</a:t>
            </a:r>
            <a:r>
              <a:rPr lang="en-US" dirty="0"/>
              <a:t> </a:t>
            </a:r>
            <a:r>
              <a:rPr lang="en-US" dirty="0" err="1"/>
              <a:t>khởi</a:t>
            </a:r>
            <a:r>
              <a:rPr lang="en-US" dirty="0"/>
              <a:t> </a:t>
            </a:r>
            <a:r>
              <a:rPr lang="en-US" dirty="0" err="1"/>
              <a:t>tạo</a:t>
            </a:r>
            <a:r>
              <a:rPr lang="en-US" dirty="0"/>
              <a:t> </a:t>
            </a:r>
            <a:r>
              <a:rPr lang="en-US" dirty="0" err="1"/>
              <a:t>cho</a:t>
            </a:r>
            <a:r>
              <a:rPr lang="en-US" dirty="0"/>
              <a:t> </a:t>
            </a:r>
            <a:r>
              <a:rPr lang="en-US" dirty="0" err="1"/>
              <a:t>bộ</a:t>
            </a:r>
            <a:r>
              <a:rPr lang="en-US" dirty="0"/>
              <a:t> </a:t>
            </a:r>
            <a:r>
              <a:rPr lang="en-US" dirty="0" err="1"/>
              <a:t>mã</a:t>
            </a:r>
            <a:r>
              <a:rPr lang="en-US" dirty="0"/>
              <a:t> </a:t>
            </a:r>
            <a:r>
              <a:rPr lang="en-US" dirty="0" err="1"/>
              <a:t>hoá</a:t>
            </a:r>
            <a:r>
              <a:rPr lang="en-US" dirty="0"/>
              <a:t> 5e-4</a:t>
            </a:r>
          </a:p>
          <a:p>
            <a:pPr marL="285750" indent="-285750">
              <a:buFont typeface="Arial" panose="020B0604020202020204" pitchFamily="34" charset="0"/>
              <a:buChar char="•"/>
            </a:pPr>
            <a:r>
              <a:rPr lang="en-US" dirty="0" err="1"/>
              <a:t>Tốc</a:t>
            </a:r>
            <a:r>
              <a:rPr lang="en-US" dirty="0"/>
              <a:t> </a:t>
            </a:r>
            <a:r>
              <a:rPr lang="en-US" dirty="0" err="1"/>
              <a:t>độ</a:t>
            </a:r>
            <a:r>
              <a:rPr lang="en-US" dirty="0"/>
              <a:t> </a:t>
            </a:r>
            <a:r>
              <a:rPr lang="en-US" dirty="0" err="1"/>
              <a:t>học</a:t>
            </a:r>
            <a:r>
              <a:rPr lang="en-US" dirty="0"/>
              <a:t> </a:t>
            </a:r>
            <a:r>
              <a:rPr lang="en-US" dirty="0" err="1"/>
              <a:t>khởi</a:t>
            </a:r>
            <a:r>
              <a:rPr lang="en-US" dirty="0"/>
              <a:t> </a:t>
            </a:r>
            <a:r>
              <a:rPr lang="en-US" dirty="0" err="1"/>
              <a:t>tạo</a:t>
            </a:r>
            <a:r>
              <a:rPr lang="en-US" dirty="0"/>
              <a:t> </a:t>
            </a:r>
            <a:r>
              <a:rPr lang="en-US" dirty="0" err="1"/>
              <a:t>cho</a:t>
            </a:r>
            <a:r>
              <a:rPr lang="en-US" dirty="0"/>
              <a:t> </a:t>
            </a:r>
            <a:r>
              <a:rPr lang="en-US" dirty="0" err="1"/>
              <a:t>bộ</a:t>
            </a:r>
            <a:r>
              <a:rPr lang="en-US" dirty="0"/>
              <a:t> </a:t>
            </a:r>
            <a:r>
              <a:rPr lang="en-US" dirty="0" err="1"/>
              <a:t>giải</a:t>
            </a:r>
            <a:r>
              <a:rPr lang="en-US" dirty="0"/>
              <a:t> </a:t>
            </a:r>
            <a:r>
              <a:rPr lang="en-US" dirty="0" err="1"/>
              <a:t>mã</a:t>
            </a:r>
            <a:r>
              <a:rPr lang="en-US" dirty="0"/>
              <a:t> 5e-3</a:t>
            </a:r>
          </a:p>
          <a:p>
            <a:pPr marL="285750" indent="-285750">
              <a:buFont typeface="Arial" panose="020B0604020202020204" pitchFamily="34" charset="0"/>
              <a:buChar char="•"/>
            </a:pPr>
            <a:r>
              <a:rPr lang="en-US" dirty="0"/>
              <a:t>10 </a:t>
            </a:r>
            <a:r>
              <a:rPr lang="en-US" dirty="0" err="1"/>
              <a:t>vòng</a:t>
            </a:r>
            <a:r>
              <a:rPr lang="en-US" dirty="0"/>
              <a:t>, </a:t>
            </a:r>
            <a:r>
              <a:rPr lang="en-US" dirty="0" err="1"/>
              <a:t>kích</a:t>
            </a:r>
            <a:r>
              <a:rPr lang="en-US" dirty="0"/>
              <a:t> </a:t>
            </a:r>
            <a:r>
              <a:rPr lang="en-US" dirty="0" err="1"/>
              <a:t>thước</a:t>
            </a:r>
            <a:r>
              <a:rPr lang="en-US" dirty="0"/>
              <a:t> batch </a:t>
            </a:r>
            <a:r>
              <a:rPr lang="en-US" dirty="0" err="1"/>
              <a:t>là</a:t>
            </a:r>
            <a:r>
              <a:rPr lang="en-US" dirty="0"/>
              <a:t> 6</a:t>
            </a:r>
          </a:p>
          <a:p>
            <a:pPr marL="285750" indent="-285750">
              <a:buFont typeface="Arial" panose="020B0604020202020204" pitchFamily="34" charset="0"/>
              <a:buChar char="•"/>
            </a:pPr>
            <a:r>
              <a:rPr lang="en-US" dirty="0" err="1"/>
              <a:t>Hàm</a:t>
            </a:r>
            <a:r>
              <a:rPr lang="en-US" dirty="0"/>
              <a:t> </a:t>
            </a:r>
            <a:r>
              <a:rPr lang="en-US" dirty="0" err="1"/>
              <a:t>mất</a:t>
            </a:r>
            <a:r>
              <a:rPr lang="en-US" dirty="0"/>
              <a:t> </a:t>
            </a:r>
            <a:r>
              <a:rPr lang="en-US" dirty="0" err="1"/>
              <a:t>mát</a:t>
            </a:r>
            <a:r>
              <a:rPr lang="en-US" dirty="0"/>
              <a:t> </a:t>
            </a:r>
            <a:r>
              <a:rPr lang="en-US" dirty="0" err="1"/>
              <a:t>hội</a:t>
            </a:r>
            <a:r>
              <a:rPr lang="en-US" dirty="0"/>
              <a:t> </a:t>
            </a:r>
            <a:r>
              <a:rPr lang="en-US" dirty="0" err="1"/>
              <a:t>tụ</a:t>
            </a:r>
            <a:r>
              <a:rPr lang="en-US" dirty="0"/>
              <a:t> </a:t>
            </a:r>
            <a:r>
              <a:rPr lang="en-US" dirty="0" err="1"/>
              <a:t>từ</a:t>
            </a:r>
            <a:r>
              <a:rPr lang="en-US" dirty="0"/>
              <a:t> 1.7370 </a:t>
            </a:r>
            <a:r>
              <a:rPr lang="en-US" dirty="0" err="1"/>
              <a:t>về</a:t>
            </a:r>
            <a:r>
              <a:rPr lang="en-US" dirty="0"/>
              <a:t> 0.1498</a:t>
            </a:r>
          </a:p>
        </p:txBody>
      </p:sp>
      <p:sp>
        <p:nvSpPr>
          <p:cNvPr id="10" name="TextBox 9">
            <a:extLst>
              <a:ext uri="{FF2B5EF4-FFF2-40B4-BE49-F238E27FC236}">
                <a16:creationId xmlns:a16="http://schemas.microsoft.com/office/drawing/2014/main" id="{40DF346F-6E8A-DD4B-9484-3397E7C05879}"/>
              </a:ext>
            </a:extLst>
          </p:cNvPr>
          <p:cNvSpPr txBox="1"/>
          <p:nvPr/>
        </p:nvSpPr>
        <p:spPr>
          <a:xfrm>
            <a:off x="121495" y="4601817"/>
            <a:ext cx="8525548" cy="646331"/>
          </a:xfrm>
          <a:prstGeom prst="rect">
            <a:avLst/>
          </a:prstGeom>
          <a:noFill/>
        </p:spPr>
        <p:txBody>
          <a:bodyPr wrap="square" rtlCol="0">
            <a:spAutoFit/>
          </a:bodyPr>
          <a:lstStyle/>
          <a:p>
            <a:r>
              <a:rPr lang="en-US" b="1" dirty="0" err="1"/>
              <a:t>Mô</a:t>
            </a:r>
            <a:r>
              <a:rPr lang="en-US" b="1" dirty="0"/>
              <a:t> </a:t>
            </a:r>
            <a:r>
              <a:rPr lang="en-US" b="1" dirty="0" err="1"/>
              <a:t>hình</a:t>
            </a:r>
            <a:r>
              <a:rPr lang="en-US" b="1" dirty="0"/>
              <a:t> Resnet101+DeeplabV2 </a:t>
            </a:r>
            <a:r>
              <a:rPr lang="en-US" b="1" dirty="0" err="1"/>
              <a:t>huấn</a:t>
            </a:r>
            <a:r>
              <a:rPr lang="en-US" b="1" dirty="0"/>
              <a:t> </a:t>
            </a:r>
            <a:r>
              <a:rPr lang="en-US" b="1" dirty="0" err="1"/>
              <a:t>luyện</a:t>
            </a:r>
            <a:r>
              <a:rPr lang="en-US" b="1" dirty="0"/>
              <a:t> </a:t>
            </a:r>
            <a:r>
              <a:rPr lang="en-US" b="1" dirty="0" err="1"/>
              <a:t>với</a:t>
            </a:r>
            <a:r>
              <a:rPr lang="en-US" b="1" dirty="0"/>
              <a:t> </a:t>
            </a:r>
            <a:r>
              <a:rPr lang="en-US" b="1" dirty="0" err="1"/>
              <a:t>tập</a:t>
            </a:r>
            <a:r>
              <a:rPr lang="en-US" b="1" dirty="0"/>
              <a:t> </a:t>
            </a:r>
            <a:r>
              <a:rPr lang="en-US" b="1" dirty="0" err="1"/>
              <a:t>nguồn</a:t>
            </a:r>
            <a:r>
              <a:rPr lang="en-US" b="1" dirty="0"/>
              <a:t> </a:t>
            </a:r>
            <a:r>
              <a:rPr lang="en-US" b="1" dirty="0" err="1"/>
              <a:t>bổ</a:t>
            </a:r>
            <a:r>
              <a:rPr lang="en-US" b="1" dirty="0"/>
              <a:t> sung </a:t>
            </a:r>
            <a:r>
              <a:rPr lang="en-US" b="1" dirty="0" err="1"/>
              <a:t>thêm</a:t>
            </a:r>
            <a:r>
              <a:rPr lang="en-US" b="1" dirty="0"/>
              <a:t> </a:t>
            </a:r>
            <a:r>
              <a:rPr lang="en-US" b="1" dirty="0" err="1"/>
              <a:t>dữ</a:t>
            </a:r>
            <a:r>
              <a:rPr lang="en-US" b="1" dirty="0"/>
              <a:t> </a:t>
            </a:r>
            <a:r>
              <a:rPr lang="en-US" b="1" dirty="0" err="1"/>
              <a:t>liệu</a:t>
            </a:r>
            <a:r>
              <a:rPr lang="en-US" b="1" dirty="0"/>
              <a:t> Carla</a:t>
            </a:r>
          </a:p>
          <a:p>
            <a:endParaRPr lang="en-US" dirty="0"/>
          </a:p>
        </p:txBody>
      </p:sp>
      <p:sp>
        <p:nvSpPr>
          <p:cNvPr id="11" name="TextBox 10">
            <a:extLst>
              <a:ext uri="{FF2B5EF4-FFF2-40B4-BE49-F238E27FC236}">
                <a16:creationId xmlns:a16="http://schemas.microsoft.com/office/drawing/2014/main" id="{7C459579-80EE-A948-A31F-9E09AA0851EA}"/>
              </a:ext>
            </a:extLst>
          </p:cNvPr>
          <p:cNvSpPr txBox="1"/>
          <p:nvPr/>
        </p:nvSpPr>
        <p:spPr>
          <a:xfrm>
            <a:off x="191068" y="5049078"/>
            <a:ext cx="8197557" cy="646331"/>
          </a:xfrm>
          <a:prstGeom prst="rect">
            <a:avLst/>
          </a:prstGeom>
          <a:noFill/>
        </p:spPr>
        <p:txBody>
          <a:bodyPr wrap="square" rtlCol="0">
            <a:spAutoFit/>
          </a:bodyPr>
          <a:lstStyle/>
          <a:p>
            <a:r>
              <a:rPr lang="en-US" dirty="0" err="1"/>
              <a:t>Giữ</a:t>
            </a:r>
            <a:r>
              <a:rPr lang="en-US" dirty="0"/>
              <a:t> </a:t>
            </a:r>
            <a:r>
              <a:rPr lang="en-US" dirty="0" err="1"/>
              <a:t>nguyên</a:t>
            </a:r>
            <a:r>
              <a:rPr lang="en-US" dirty="0"/>
              <a:t> </a:t>
            </a:r>
            <a:r>
              <a:rPr lang="en-US" dirty="0" err="1"/>
              <a:t>cấu</a:t>
            </a:r>
            <a:r>
              <a:rPr lang="en-US" dirty="0"/>
              <a:t> </a:t>
            </a:r>
            <a:r>
              <a:rPr lang="en-US" dirty="0" err="1"/>
              <a:t>hình</a:t>
            </a:r>
            <a:r>
              <a:rPr lang="en-US" dirty="0"/>
              <a:t> </a:t>
            </a:r>
            <a:r>
              <a:rPr lang="en-US" dirty="0" err="1"/>
              <a:t>các</a:t>
            </a:r>
            <a:r>
              <a:rPr lang="en-US" dirty="0"/>
              <a:t> </a:t>
            </a:r>
            <a:r>
              <a:rPr lang="en-US" dirty="0" err="1"/>
              <a:t>tham</a:t>
            </a:r>
            <a:r>
              <a:rPr lang="en-US" dirty="0"/>
              <a:t> </a:t>
            </a:r>
            <a:r>
              <a:rPr lang="en-US" dirty="0" err="1"/>
              <a:t>số</a:t>
            </a:r>
            <a:r>
              <a:rPr lang="en-US" dirty="0"/>
              <a:t> </a:t>
            </a:r>
            <a:r>
              <a:rPr lang="en-US" dirty="0" err="1"/>
              <a:t>nhưng</a:t>
            </a:r>
            <a:r>
              <a:rPr lang="en-US" dirty="0"/>
              <a:t> </a:t>
            </a:r>
            <a:r>
              <a:rPr lang="en-US" dirty="0" err="1"/>
              <a:t>trộn</a:t>
            </a:r>
            <a:r>
              <a:rPr lang="en-US" dirty="0"/>
              <a:t> </a:t>
            </a:r>
            <a:r>
              <a:rPr lang="en-US" dirty="0" err="1"/>
              <a:t>thêm</a:t>
            </a:r>
            <a:r>
              <a:rPr lang="en-US" dirty="0"/>
              <a:t> 12000 </a:t>
            </a:r>
            <a:r>
              <a:rPr lang="en-US" dirty="0" err="1"/>
              <a:t>ảnh</a:t>
            </a:r>
            <a:r>
              <a:rPr lang="en-US" dirty="0"/>
              <a:t> Carla </a:t>
            </a:r>
            <a:r>
              <a:rPr lang="en-US" dirty="0" err="1"/>
              <a:t>vào</a:t>
            </a:r>
            <a:r>
              <a:rPr lang="en-US" dirty="0"/>
              <a:t> </a:t>
            </a:r>
            <a:r>
              <a:rPr lang="en-US" dirty="0" err="1"/>
              <a:t>tập</a:t>
            </a:r>
            <a:r>
              <a:rPr lang="en-US" dirty="0"/>
              <a:t> 22500 </a:t>
            </a:r>
            <a:r>
              <a:rPr lang="en-US" dirty="0" err="1"/>
              <a:t>ảnh</a:t>
            </a:r>
            <a:r>
              <a:rPr lang="en-US" dirty="0"/>
              <a:t> GTA5</a:t>
            </a:r>
          </a:p>
        </p:txBody>
      </p:sp>
    </p:spTree>
    <p:extLst>
      <p:ext uri="{BB962C8B-B14F-4D97-AF65-F5344CB8AC3E}">
        <p14:creationId xmlns:p14="http://schemas.microsoft.com/office/powerpoint/2010/main" val="4123385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5320D-C945-F145-B1FB-AE23C1AFF672}"/>
              </a:ext>
            </a:extLst>
          </p:cNvPr>
          <p:cNvSpPr>
            <a:spLocks noGrp="1"/>
          </p:cNvSpPr>
          <p:nvPr>
            <p:ph type="title"/>
          </p:nvPr>
        </p:nvSpPr>
        <p:spPr/>
        <p:txBody>
          <a:bodyPr/>
          <a:lstStyle/>
          <a:p>
            <a:r>
              <a:rPr lang="en-US" dirty="0" err="1"/>
              <a:t>Giai</a:t>
            </a:r>
            <a:r>
              <a:rPr lang="en-US" dirty="0"/>
              <a:t> </a:t>
            </a:r>
            <a:r>
              <a:rPr lang="en-US" dirty="0" err="1"/>
              <a:t>đoạn</a:t>
            </a:r>
            <a:r>
              <a:rPr lang="en-US" dirty="0"/>
              <a:t> 1 – </a:t>
            </a:r>
            <a:r>
              <a:rPr lang="en-US" dirty="0" err="1"/>
              <a:t>Huấn</a:t>
            </a:r>
            <a:r>
              <a:rPr lang="en-US" dirty="0"/>
              <a:t> </a:t>
            </a:r>
            <a:r>
              <a:rPr lang="en-US" dirty="0" err="1"/>
              <a:t>luyện</a:t>
            </a:r>
            <a:r>
              <a:rPr lang="en-US" dirty="0"/>
              <a:t> </a:t>
            </a:r>
            <a:r>
              <a:rPr lang="en-US" dirty="0" err="1"/>
              <a:t>nguồn</a:t>
            </a:r>
            <a:endParaRPr lang="en-US" dirty="0"/>
          </a:p>
        </p:txBody>
      </p:sp>
      <p:pic>
        <p:nvPicPr>
          <p:cNvPr id="6" name="Content Placeholder 5" descr="Chart&#10;&#10;Description automatically generated">
            <a:extLst>
              <a:ext uri="{FF2B5EF4-FFF2-40B4-BE49-F238E27FC236}">
                <a16:creationId xmlns:a16="http://schemas.microsoft.com/office/drawing/2014/main" id="{D9D6C0A3-DA8E-FA48-892E-FB567CFEFB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826" y="1671358"/>
            <a:ext cx="7175498" cy="2661651"/>
          </a:xfrm>
        </p:spPr>
      </p:pic>
      <p:sp>
        <p:nvSpPr>
          <p:cNvPr id="4" name="Slide Number Placeholder 3">
            <a:extLst>
              <a:ext uri="{FF2B5EF4-FFF2-40B4-BE49-F238E27FC236}">
                <a16:creationId xmlns:a16="http://schemas.microsoft.com/office/drawing/2014/main" id="{57F4F6B0-9EE4-204F-816C-99C8AF30C726}"/>
              </a:ext>
            </a:extLst>
          </p:cNvPr>
          <p:cNvSpPr>
            <a:spLocks noGrp="1"/>
          </p:cNvSpPr>
          <p:nvPr>
            <p:ph type="sldNum" sz="quarter" idx="12"/>
          </p:nvPr>
        </p:nvSpPr>
        <p:spPr/>
        <p:txBody>
          <a:bodyPr/>
          <a:lstStyle/>
          <a:p>
            <a:fld id="{17CA4010-35C3-48DB-A282-899B6B79F12D}" type="slidenum">
              <a:rPr lang="en-US" altLang="en-US" smtClean="0"/>
              <a:pPr/>
              <a:t>25</a:t>
            </a:fld>
            <a:endParaRPr lang="en-US" altLang="en-US"/>
          </a:p>
        </p:txBody>
      </p:sp>
      <p:sp>
        <p:nvSpPr>
          <p:cNvPr id="7" name="TextBox 6">
            <a:extLst>
              <a:ext uri="{FF2B5EF4-FFF2-40B4-BE49-F238E27FC236}">
                <a16:creationId xmlns:a16="http://schemas.microsoft.com/office/drawing/2014/main" id="{33D9E9AB-C06E-6C47-AE77-DE9756E7D0B8}"/>
              </a:ext>
            </a:extLst>
          </p:cNvPr>
          <p:cNvSpPr txBox="1"/>
          <p:nvPr/>
        </p:nvSpPr>
        <p:spPr>
          <a:xfrm>
            <a:off x="0" y="1302026"/>
            <a:ext cx="4084983" cy="369332"/>
          </a:xfrm>
          <a:prstGeom prst="rect">
            <a:avLst/>
          </a:prstGeom>
          <a:noFill/>
        </p:spPr>
        <p:txBody>
          <a:bodyPr wrap="square" rtlCol="0">
            <a:spAutoFit/>
          </a:bodyPr>
          <a:lstStyle/>
          <a:p>
            <a:r>
              <a:rPr lang="en-US" b="1" dirty="0" err="1"/>
              <a:t>Mô</a:t>
            </a:r>
            <a:r>
              <a:rPr lang="en-US" b="1" dirty="0"/>
              <a:t> </a:t>
            </a:r>
            <a:r>
              <a:rPr lang="en-US" b="1" dirty="0" err="1"/>
              <a:t>hình</a:t>
            </a:r>
            <a:r>
              <a:rPr lang="en-US" b="1" dirty="0"/>
              <a:t> Hardnet68+GALD</a:t>
            </a:r>
          </a:p>
        </p:txBody>
      </p:sp>
      <p:sp>
        <p:nvSpPr>
          <p:cNvPr id="8" name="TextBox 7">
            <a:extLst>
              <a:ext uri="{FF2B5EF4-FFF2-40B4-BE49-F238E27FC236}">
                <a16:creationId xmlns:a16="http://schemas.microsoft.com/office/drawing/2014/main" id="{7C43A999-16FF-C44B-9FE1-ED07E977AAC2}"/>
              </a:ext>
            </a:extLst>
          </p:cNvPr>
          <p:cNvSpPr txBox="1"/>
          <p:nvPr/>
        </p:nvSpPr>
        <p:spPr>
          <a:xfrm>
            <a:off x="2661201" y="4528858"/>
            <a:ext cx="3796748"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thuật</a:t>
            </a:r>
            <a:r>
              <a:rPr lang="en-US" dirty="0"/>
              <a:t> </a:t>
            </a:r>
            <a:r>
              <a:rPr lang="en-US" dirty="0" err="1"/>
              <a:t>toán</a:t>
            </a:r>
            <a:r>
              <a:rPr lang="en-US" dirty="0"/>
              <a:t> Adam </a:t>
            </a:r>
            <a:r>
              <a:rPr lang="en-US" dirty="0" err="1"/>
              <a:t>để</a:t>
            </a:r>
            <a:r>
              <a:rPr lang="en-US" dirty="0"/>
              <a:t> </a:t>
            </a:r>
            <a:r>
              <a:rPr lang="en-US" dirty="0" err="1"/>
              <a:t>tối</a:t>
            </a:r>
            <a:r>
              <a:rPr lang="en-US" dirty="0"/>
              <a:t> </a:t>
            </a:r>
            <a:r>
              <a:rPr lang="en-US" dirty="0" err="1"/>
              <a:t>ưu</a:t>
            </a:r>
            <a:r>
              <a:rPr lang="en-US" dirty="0"/>
              <a:t> </a:t>
            </a:r>
          </a:p>
          <a:p>
            <a:pPr marL="285750" indent="-285750">
              <a:buFont typeface="Arial" panose="020B0604020202020204" pitchFamily="34" charset="0"/>
              <a:buChar char="•"/>
            </a:pPr>
            <a:r>
              <a:rPr lang="en-US" dirty="0" err="1"/>
              <a:t>Tốc</a:t>
            </a:r>
            <a:r>
              <a:rPr lang="en-US" dirty="0"/>
              <a:t> </a:t>
            </a:r>
            <a:r>
              <a:rPr lang="en-US" dirty="0" err="1"/>
              <a:t>độ</a:t>
            </a:r>
            <a:r>
              <a:rPr lang="en-US" dirty="0"/>
              <a:t> </a:t>
            </a:r>
            <a:r>
              <a:rPr lang="en-US" dirty="0" err="1"/>
              <a:t>học</a:t>
            </a:r>
            <a:r>
              <a:rPr lang="en-US" dirty="0"/>
              <a:t> </a:t>
            </a:r>
            <a:r>
              <a:rPr lang="en-US" dirty="0" err="1"/>
              <a:t>khởi</a:t>
            </a:r>
            <a:r>
              <a:rPr lang="en-US" dirty="0"/>
              <a:t> </a:t>
            </a:r>
            <a:r>
              <a:rPr lang="en-US" dirty="0" err="1"/>
              <a:t>tạo</a:t>
            </a:r>
            <a:r>
              <a:rPr lang="en-US" dirty="0"/>
              <a:t> </a:t>
            </a:r>
            <a:r>
              <a:rPr lang="en-US" dirty="0" err="1"/>
              <a:t>cho</a:t>
            </a:r>
            <a:r>
              <a:rPr lang="en-US" dirty="0"/>
              <a:t> </a:t>
            </a:r>
            <a:r>
              <a:rPr lang="en-US" dirty="0" err="1"/>
              <a:t>bộ</a:t>
            </a:r>
            <a:r>
              <a:rPr lang="en-US" dirty="0"/>
              <a:t> </a:t>
            </a:r>
            <a:r>
              <a:rPr lang="en-US" dirty="0" err="1"/>
              <a:t>mã</a:t>
            </a:r>
            <a:r>
              <a:rPr lang="en-US" dirty="0"/>
              <a:t> </a:t>
            </a:r>
            <a:r>
              <a:rPr lang="en-US" dirty="0" err="1"/>
              <a:t>hoá</a:t>
            </a:r>
            <a:r>
              <a:rPr lang="en-US" dirty="0"/>
              <a:t> </a:t>
            </a:r>
            <a:r>
              <a:rPr lang="en-US" dirty="0" err="1"/>
              <a:t>là</a:t>
            </a:r>
            <a:r>
              <a:rPr lang="en-US" dirty="0"/>
              <a:t> 0.0001 </a:t>
            </a:r>
            <a:r>
              <a:rPr lang="en-US" dirty="0" err="1"/>
              <a:t>và</a:t>
            </a:r>
            <a:r>
              <a:rPr lang="en-US" dirty="0"/>
              <a:t> </a:t>
            </a:r>
            <a:r>
              <a:rPr lang="en-US" dirty="0" err="1"/>
              <a:t>bộ</a:t>
            </a:r>
            <a:r>
              <a:rPr lang="en-US" dirty="0"/>
              <a:t> </a:t>
            </a:r>
            <a:r>
              <a:rPr lang="en-US" dirty="0" err="1"/>
              <a:t>giải</a:t>
            </a:r>
            <a:r>
              <a:rPr lang="en-US" dirty="0"/>
              <a:t> </a:t>
            </a:r>
            <a:r>
              <a:rPr lang="en-US" dirty="0" err="1"/>
              <a:t>mã</a:t>
            </a:r>
            <a:r>
              <a:rPr lang="en-US" dirty="0"/>
              <a:t> </a:t>
            </a:r>
            <a:r>
              <a:rPr lang="en-US" dirty="0" err="1"/>
              <a:t>là</a:t>
            </a:r>
            <a:r>
              <a:rPr lang="en-US" dirty="0"/>
              <a:t> 0.001 </a:t>
            </a:r>
          </a:p>
          <a:p>
            <a:pPr marL="285750" indent="-285750">
              <a:buFont typeface="Arial" panose="020B0604020202020204" pitchFamily="34" charset="0"/>
              <a:buChar char="•"/>
            </a:pPr>
            <a:r>
              <a:rPr lang="en-US" dirty="0"/>
              <a:t>10 </a:t>
            </a:r>
            <a:r>
              <a:rPr lang="en-US" dirty="0" err="1"/>
              <a:t>vòng</a:t>
            </a:r>
            <a:r>
              <a:rPr lang="en-US" dirty="0"/>
              <a:t>, </a:t>
            </a:r>
            <a:r>
              <a:rPr lang="en-US" dirty="0" err="1"/>
              <a:t>kích</a:t>
            </a:r>
            <a:r>
              <a:rPr lang="en-US" dirty="0"/>
              <a:t> </a:t>
            </a:r>
            <a:r>
              <a:rPr lang="en-US" dirty="0" err="1"/>
              <a:t>thước</a:t>
            </a:r>
            <a:r>
              <a:rPr lang="en-US" dirty="0"/>
              <a:t> batch </a:t>
            </a:r>
            <a:r>
              <a:rPr lang="en-US" dirty="0" err="1"/>
              <a:t>là</a:t>
            </a:r>
            <a:r>
              <a:rPr lang="en-US" dirty="0"/>
              <a:t> 6</a:t>
            </a:r>
          </a:p>
          <a:p>
            <a:pPr marL="285750" indent="-285750">
              <a:buFont typeface="Arial" panose="020B0604020202020204" pitchFamily="34" charset="0"/>
              <a:buChar char="•"/>
            </a:pPr>
            <a:r>
              <a:rPr lang="en-US" dirty="0" err="1"/>
              <a:t>Hàm</a:t>
            </a:r>
            <a:r>
              <a:rPr lang="en-US" dirty="0"/>
              <a:t> </a:t>
            </a:r>
            <a:r>
              <a:rPr lang="en-US" dirty="0" err="1"/>
              <a:t>mất</a:t>
            </a:r>
            <a:r>
              <a:rPr lang="en-US" dirty="0"/>
              <a:t> </a:t>
            </a:r>
            <a:r>
              <a:rPr lang="en-US" dirty="0" err="1"/>
              <a:t>mát</a:t>
            </a:r>
            <a:r>
              <a:rPr lang="en-US" dirty="0"/>
              <a:t> </a:t>
            </a:r>
            <a:r>
              <a:rPr lang="en-US" dirty="0" err="1"/>
              <a:t>hội</a:t>
            </a:r>
            <a:r>
              <a:rPr lang="en-US" dirty="0"/>
              <a:t> </a:t>
            </a:r>
            <a:r>
              <a:rPr lang="en-US" dirty="0" err="1"/>
              <a:t>tụ</a:t>
            </a:r>
            <a:r>
              <a:rPr lang="en-US" dirty="0"/>
              <a:t> </a:t>
            </a:r>
            <a:r>
              <a:rPr lang="en-US" dirty="0" err="1"/>
              <a:t>từ</a:t>
            </a:r>
            <a:r>
              <a:rPr lang="en-US" dirty="0"/>
              <a:t> 1.8543 </a:t>
            </a:r>
            <a:r>
              <a:rPr lang="en-US" dirty="0" err="1"/>
              <a:t>đến</a:t>
            </a:r>
            <a:r>
              <a:rPr lang="en-US" dirty="0"/>
              <a:t> 0.2757</a:t>
            </a:r>
          </a:p>
        </p:txBody>
      </p:sp>
    </p:spTree>
    <p:extLst>
      <p:ext uri="{BB962C8B-B14F-4D97-AF65-F5344CB8AC3E}">
        <p14:creationId xmlns:p14="http://schemas.microsoft.com/office/powerpoint/2010/main" val="40968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BEB8-8E0F-9B43-9256-A705F905E8F6}"/>
              </a:ext>
            </a:extLst>
          </p:cNvPr>
          <p:cNvSpPr>
            <a:spLocks noGrp="1"/>
          </p:cNvSpPr>
          <p:nvPr>
            <p:ph type="title"/>
          </p:nvPr>
        </p:nvSpPr>
        <p:spPr/>
        <p:txBody>
          <a:bodyPr/>
          <a:lstStyle/>
          <a:p>
            <a:r>
              <a:rPr lang="en-US" dirty="0" err="1"/>
              <a:t>Giai</a:t>
            </a:r>
            <a:r>
              <a:rPr lang="en-US" dirty="0"/>
              <a:t> </a:t>
            </a:r>
            <a:r>
              <a:rPr lang="en-US" dirty="0" err="1"/>
              <a:t>đoạn</a:t>
            </a:r>
            <a:r>
              <a:rPr lang="en-US" dirty="0"/>
              <a:t> 1 – </a:t>
            </a:r>
            <a:r>
              <a:rPr lang="en-US" dirty="0" err="1"/>
              <a:t>Huấn</a:t>
            </a:r>
            <a:r>
              <a:rPr lang="en-US" dirty="0"/>
              <a:t> </a:t>
            </a:r>
            <a:r>
              <a:rPr lang="en-US" dirty="0" err="1"/>
              <a:t>luyện</a:t>
            </a:r>
            <a:r>
              <a:rPr lang="en-US" dirty="0"/>
              <a:t> </a:t>
            </a:r>
            <a:r>
              <a:rPr lang="en-US" dirty="0" err="1"/>
              <a:t>nguồn</a:t>
            </a:r>
            <a:endParaRPr lang="en-US" dirty="0"/>
          </a:p>
        </p:txBody>
      </p:sp>
      <p:graphicFrame>
        <p:nvGraphicFramePr>
          <p:cNvPr id="5" name="Content Placeholder 4">
            <a:extLst>
              <a:ext uri="{FF2B5EF4-FFF2-40B4-BE49-F238E27FC236}">
                <a16:creationId xmlns:a16="http://schemas.microsoft.com/office/drawing/2014/main" id="{5A6321F2-7F51-154B-8200-46E31F5B41FE}"/>
              </a:ext>
            </a:extLst>
          </p:cNvPr>
          <p:cNvGraphicFramePr>
            <a:graphicFrameLocks noGrp="1"/>
          </p:cNvGraphicFramePr>
          <p:nvPr>
            <p:ph idx="1"/>
            <p:extLst>
              <p:ext uri="{D42A27DB-BD31-4B8C-83A1-F6EECF244321}">
                <p14:modId xmlns:p14="http://schemas.microsoft.com/office/powerpoint/2010/main" val="808849577"/>
              </p:ext>
            </p:extLst>
          </p:nvPr>
        </p:nvGraphicFramePr>
        <p:xfrm>
          <a:off x="1314699" y="4515333"/>
          <a:ext cx="6991678" cy="1708264"/>
        </p:xfrm>
        <a:graphic>
          <a:graphicData uri="http://schemas.openxmlformats.org/drawingml/2006/table">
            <a:tbl>
              <a:tblPr firstRow="1" bandRow="1">
                <a:tableStyleId>{5C22544A-7EE6-4342-B048-85BDC9FD1C3A}</a:tableStyleId>
              </a:tblPr>
              <a:tblGrid>
                <a:gridCol w="2928272">
                  <a:extLst>
                    <a:ext uri="{9D8B030D-6E8A-4147-A177-3AD203B41FA5}">
                      <a16:colId xmlns:a16="http://schemas.microsoft.com/office/drawing/2014/main" val="867291312"/>
                    </a:ext>
                  </a:extLst>
                </a:gridCol>
                <a:gridCol w="1967074">
                  <a:extLst>
                    <a:ext uri="{9D8B030D-6E8A-4147-A177-3AD203B41FA5}">
                      <a16:colId xmlns:a16="http://schemas.microsoft.com/office/drawing/2014/main" val="1825834840"/>
                    </a:ext>
                  </a:extLst>
                </a:gridCol>
                <a:gridCol w="2096332">
                  <a:extLst>
                    <a:ext uri="{9D8B030D-6E8A-4147-A177-3AD203B41FA5}">
                      <a16:colId xmlns:a16="http://schemas.microsoft.com/office/drawing/2014/main" val="868230806"/>
                    </a:ext>
                  </a:extLst>
                </a:gridCol>
              </a:tblGrid>
              <a:tr h="427066">
                <a:tc>
                  <a:txBody>
                    <a:bodyPr/>
                    <a:lstStyle/>
                    <a:p>
                      <a:r>
                        <a:rPr lang="en-US" dirty="0" err="1"/>
                        <a:t>Mô</a:t>
                      </a:r>
                      <a:r>
                        <a:rPr lang="en-US" dirty="0"/>
                        <a:t> </a:t>
                      </a:r>
                      <a:r>
                        <a:rPr lang="en-US" dirty="0" err="1"/>
                        <a:t>hình</a:t>
                      </a:r>
                      <a:endParaRPr lang="en-US" dirty="0"/>
                    </a:p>
                  </a:txBody>
                  <a:tcPr/>
                </a:tc>
                <a:tc>
                  <a:txBody>
                    <a:bodyPr/>
                    <a:lstStyle/>
                    <a:p>
                      <a:r>
                        <a:rPr lang="en-US" dirty="0" err="1"/>
                        <a:t>Tập</a:t>
                      </a:r>
                      <a:r>
                        <a:rPr lang="en-US" dirty="0"/>
                        <a:t> </a:t>
                      </a:r>
                      <a:r>
                        <a:rPr lang="en-US" dirty="0" err="1"/>
                        <a:t>dữ</a:t>
                      </a:r>
                      <a:r>
                        <a:rPr lang="en-US" dirty="0"/>
                        <a:t> </a:t>
                      </a:r>
                      <a:r>
                        <a:rPr lang="en-US" dirty="0" err="1"/>
                        <a:t>liệu</a:t>
                      </a:r>
                      <a:r>
                        <a:rPr lang="en-US" dirty="0"/>
                        <a:t> GTA5</a:t>
                      </a:r>
                    </a:p>
                  </a:txBody>
                  <a:tcPr/>
                </a:tc>
                <a:tc>
                  <a:txBody>
                    <a:bodyPr/>
                    <a:lstStyle/>
                    <a:p>
                      <a:r>
                        <a:rPr lang="en-US" dirty="0" err="1"/>
                        <a:t>Tập</a:t>
                      </a:r>
                      <a:r>
                        <a:rPr lang="en-US" dirty="0"/>
                        <a:t> </a:t>
                      </a:r>
                      <a:r>
                        <a:rPr lang="en-US" dirty="0" err="1"/>
                        <a:t>dữ</a:t>
                      </a:r>
                      <a:r>
                        <a:rPr lang="en-US" dirty="0"/>
                        <a:t> </a:t>
                      </a:r>
                      <a:r>
                        <a:rPr lang="en-US" dirty="0" err="1"/>
                        <a:t>liệu</a:t>
                      </a:r>
                      <a:r>
                        <a:rPr lang="en-US" dirty="0"/>
                        <a:t> Cityscapes</a:t>
                      </a:r>
                    </a:p>
                  </a:txBody>
                  <a:tcPr/>
                </a:tc>
                <a:extLst>
                  <a:ext uri="{0D108BD9-81ED-4DB2-BD59-A6C34878D82A}">
                    <a16:rowId xmlns:a16="http://schemas.microsoft.com/office/drawing/2014/main" val="2150829021"/>
                  </a:ext>
                </a:extLst>
              </a:tr>
              <a:tr h="427066">
                <a:tc>
                  <a:txBody>
                    <a:bodyPr/>
                    <a:lstStyle/>
                    <a:p>
                      <a:r>
                        <a:rPr lang="en-US" dirty="0"/>
                        <a:t>Resnet101 + DeeplabV2</a:t>
                      </a:r>
                    </a:p>
                  </a:txBody>
                  <a:tcPr/>
                </a:tc>
                <a:tc>
                  <a:txBody>
                    <a:bodyPr/>
                    <a:lstStyle/>
                    <a:p>
                      <a:r>
                        <a:rPr lang="en-US" dirty="0"/>
                        <a:t>67.88</a:t>
                      </a:r>
                    </a:p>
                  </a:txBody>
                  <a:tcPr/>
                </a:tc>
                <a:tc>
                  <a:txBody>
                    <a:bodyPr/>
                    <a:lstStyle/>
                    <a:p>
                      <a:r>
                        <a:rPr lang="en-US" dirty="0"/>
                        <a:t>36.93</a:t>
                      </a:r>
                    </a:p>
                  </a:txBody>
                  <a:tcPr/>
                </a:tc>
                <a:extLst>
                  <a:ext uri="{0D108BD9-81ED-4DB2-BD59-A6C34878D82A}">
                    <a16:rowId xmlns:a16="http://schemas.microsoft.com/office/drawing/2014/main" val="3582645773"/>
                  </a:ext>
                </a:extLst>
              </a:tr>
              <a:tr h="427066">
                <a:tc>
                  <a:txBody>
                    <a:bodyPr/>
                    <a:lstStyle/>
                    <a:p>
                      <a:r>
                        <a:rPr lang="en-US" dirty="0"/>
                        <a:t>Hardnet68 + GALD</a:t>
                      </a:r>
                    </a:p>
                  </a:txBody>
                  <a:tcPr/>
                </a:tc>
                <a:tc>
                  <a:txBody>
                    <a:bodyPr/>
                    <a:lstStyle/>
                    <a:p>
                      <a:r>
                        <a:rPr lang="en-US" b="1" dirty="0"/>
                        <a:t>77.54</a:t>
                      </a:r>
                    </a:p>
                  </a:txBody>
                  <a:tcPr/>
                </a:tc>
                <a:tc>
                  <a:txBody>
                    <a:bodyPr/>
                    <a:lstStyle/>
                    <a:p>
                      <a:r>
                        <a:rPr lang="en-US" dirty="0"/>
                        <a:t>32.17</a:t>
                      </a:r>
                    </a:p>
                  </a:txBody>
                  <a:tcPr/>
                </a:tc>
                <a:extLst>
                  <a:ext uri="{0D108BD9-81ED-4DB2-BD59-A6C34878D82A}">
                    <a16:rowId xmlns:a16="http://schemas.microsoft.com/office/drawing/2014/main" val="216255769"/>
                  </a:ext>
                </a:extLst>
              </a:tr>
              <a:tr h="427066">
                <a:tc>
                  <a:txBody>
                    <a:bodyPr/>
                    <a:lstStyle/>
                    <a:p>
                      <a:r>
                        <a:rPr lang="en-US" dirty="0"/>
                        <a:t>Resnet101 + DeeplabV2 (+Carla)</a:t>
                      </a:r>
                    </a:p>
                  </a:txBody>
                  <a:tcPr/>
                </a:tc>
                <a:tc>
                  <a:txBody>
                    <a:bodyPr/>
                    <a:lstStyle/>
                    <a:p>
                      <a:r>
                        <a:rPr lang="en-US" dirty="0"/>
                        <a:t>60.87</a:t>
                      </a:r>
                    </a:p>
                  </a:txBody>
                  <a:tcPr/>
                </a:tc>
                <a:tc>
                  <a:txBody>
                    <a:bodyPr/>
                    <a:lstStyle/>
                    <a:p>
                      <a:r>
                        <a:rPr lang="en-US" b="1" dirty="0"/>
                        <a:t>37.76</a:t>
                      </a:r>
                    </a:p>
                  </a:txBody>
                  <a:tcPr/>
                </a:tc>
                <a:extLst>
                  <a:ext uri="{0D108BD9-81ED-4DB2-BD59-A6C34878D82A}">
                    <a16:rowId xmlns:a16="http://schemas.microsoft.com/office/drawing/2014/main" val="2942860445"/>
                  </a:ext>
                </a:extLst>
              </a:tr>
            </a:tbl>
          </a:graphicData>
        </a:graphic>
      </p:graphicFrame>
      <p:sp>
        <p:nvSpPr>
          <p:cNvPr id="4" name="Slide Number Placeholder 3">
            <a:extLst>
              <a:ext uri="{FF2B5EF4-FFF2-40B4-BE49-F238E27FC236}">
                <a16:creationId xmlns:a16="http://schemas.microsoft.com/office/drawing/2014/main" id="{1A8BAB15-5DF4-7F4B-85F0-E18FD88CBC08}"/>
              </a:ext>
            </a:extLst>
          </p:cNvPr>
          <p:cNvSpPr>
            <a:spLocks noGrp="1"/>
          </p:cNvSpPr>
          <p:nvPr>
            <p:ph type="sldNum" sz="quarter" idx="12"/>
          </p:nvPr>
        </p:nvSpPr>
        <p:spPr/>
        <p:txBody>
          <a:bodyPr/>
          <a:lstStyle/>
          <a:p>
            <a:fld id="{17CA4010-35C3-48DB-A282-899B6B79F12D}" type="slidenum">
              <a:rPr lang="en-US" altLang="en-US" smtClean="0"/>
              <a:pPr/>
              <a:t>26</a:t>
            </a:fld>
            <a:endParaRPr lang="en-US" altLang="en-US"/>
          </a:p>
        </p:txBody>
      </p:sp>
      <p:sp>
        <p:nvSpPr>
          <p:cNvPr id="6" name="TextBox 5">
            <a:extLst>
              <a:ext uri="{FF2B5EF4-FFF2-40B4-BE49-F238E27FC236}">
                <a16:creationId xmlns:a16="http://schemas.microsoft.com/office/drawing/2014/main" id="{EC7E454A-199A-8A44-A1E1-0556E534E6D1}"/>
              </a:ext>
            </a:extLst>
          </p:cNvPr>
          <p:cNvSpPr txBox="1"/>
          <p:nvPr/>
        </p:nvSpPr>
        <p:spPr>
          <a:xfrm>
            <a:off x="2262264" y="2152725"/>
            <a:ext cx="4619471" cy="2031325"/>
          </a:xfrm>
          <a:prstGeom prst="rect">
            <a:avLst/>
          </a:prstGeom>
          <a:noFill/>
        </p:spPr>
        <p:txBody>
          <a:bodyPr wrap="square" rtlCol="0">
            <a:spAutoFit/>
          </a:bodyPr>
          <a:lstStyle/>
          <a:p>
            <a:pPr marL="285750" indent="-285750">
              <a:buFont typeface="Arial" panose="020B0604020202020204" pitchFamily="34" charset="0"/>
              <a:buChar char="•"/>
            </a:pPr>
            <a:r>
              <a:rPr lang="vi-VN" dirty="0"/>
              <a:t>Mô hình Hardnet68+GALD khớp dữ liệu tốt hơn mô hình Resnet101+DeeplabV2</a:t>
            </a:r>
          </a:p>
          <a:p>
            <a:pPr marL="285750" indent="-285750">
              <a:buFont typeface="Arial" panose="020B0604020202020204" pitchFamily="34" charset="0"/>
              <a:buChar char="•"/>
            </a:pPr>
            <a:r>
              <a:rPr lang="vi-VN" dirty="0"/>
              <a:t>Hardnet68+GALD kém tổng quát hơn trên tập Cityscapes</a:t>
            </a:r>
          </a:p>
          <a:p>
            <a:pPr marL="285750" indent="-285750">
              <a:buFont typeface="Arial" panose="020B0604020202020204" pitchFamily="34" charset="0"/>
              <a:buChar char="•"/>
            </a:pPr>
            <a:r>
              <a:rPr lang="vi-VN" dirty="0"/>
              <a:t>Thêm dữ liệu Carla vào huấn luyện làm giảm độ chính xác trên tập nguồn nhưng làm tăng tính đa dạng trên tập đích </a:t>
            </a:r>
          </a:p>
        </p:txBody>
      </p:sp>
      <p:sp>
        <p:nvSpPr>
          <p:cNvPr id="7" name="TextBox 6">
            <a:extLst>
              <a:ext uri="{FF2B5EF4-FFF2-40B4-BE49-F238E27FC236}">
                <a16:creationId xmlns:a16="http://schemas.microsoft.com/office/drawing/2014/main" id="{D4C2A2F4-AADB-DB45-A4D2-EE0CB5AFD990}"/>
              </a:ext>
            </a:extLst>
          </p:cNvPr>
          <p:cNvSpPr txBox="1"/>
          <p:nvPr/>
        </p:nvSpPr>
        <p:spPr>
          <a:xfrm>
            <a:off x="191069" y="1452110"/>
            <a:ext cx="3397827" cy="369332"/>
          </a:xfrm>
          <a:prstGeom prst="rect">
            <a:avLst/>
          </a:prstGeom>
          <a:noFill/>
        </p:spPr>
        <p:txBody>
          <a:bodyPr wrap="square" rtlCol="0">
            <a:spAutoFit/>
          </a:bodyPr>
          <a:lstStyle/>
          <a:p>
            <a:r>
              <a:rPr lang="en-US" b="1" dirty="0" err="1"/>
              <a:t>Tổng</a:t>
            </a:r>
            <a:r>
              <a:rPr lang="en-US" b="1" dirty="0"/>
              <a:t> </a:t>
            </a:r>
            <a:r>
              <a:rPr lang="en-US" b="1" dirty="0" err="1"/>
              <a:t>hợp</a:t>
            </a:r>
            <a:r>
              <a:rPr lang="en-US" b="1" dirty="0"/>
              <a:t> </a:t>
            </a:r>
            <a:r>
              <a:rPr lang="en-US" b="1" dirty="0" err="1"/>
              <a:t>kết</a:t>
            </a:r>
            <a:r>
              <a:rPr lang="en-US" b="1" dirty="0"/>
              <a:t> </a:t>
            </a:r>
            <a:r>
              <a:rPr lang="en-US" b="1" dirty="0" err="1"/>
              <a:t>quả</a:t>
            </a:r>
            <a:r>
              <a:rPr lang="en-US" b="1" dirty="0"/>
              <a:t> </a:t>
            </a:r>
            <a:r>
              <a:rPr lang="en-US" b="1" dirty="0" err="1"/>
              <a:t>sau</a:t>
            </a:r>
            <a:r>
              <a:rPr lang="en-US" b="1" dirty="0"/>
              <a:t> </a:t>
            </a:r>
            <a:r>
              <a:rPr lang="en-US" b="1" dirty="0" err="1"/>
              <a:t>giai</a:t>
            </a:r>
            <a:r>
              <a:rPr lang="en-US" b="1" dirty="0"/>
              <a:t> </a:t>
            </a:r>
            <a:r>
              <a:rPr lang="en-US" b="1" dirty="0" err="1"/>
              <a:t>đoạn</a:t>
            </a:r>
            <a:r>
              <a:rPr lang="en-US" b="1" dirty="0"/>
              <a:t> 1</a:t>
            </a:r>
          </a:p>
        </p:txBody>
      </p:sp>
    </p:spTree>
    <p:extLst>
      <p:ext uri="{BB962C8B-B14F-4D97-AF65-F5344CB8AC3E}">
        <p14:creationId xmlns:p14="http://schemas.microsoft.com/office/powerpoint/2010/main" val="2230865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23E2-DA47-464C-A1AC-9E1633A2B41E}"/>
              </a:ext>
            </a:extLst>
          </p:cNvPr>
          <p:cNvSpPr>
            <a:spLocks noGrp="1"/>
          </p:cNvSpPr>
          <p:nvPr>
            <p:ph type="title"/>
          </p:nvPr>
        </p:nvSpPr>
        <p:spPr/>
        <p:txBody>
          <a:bodyPr/>
          <a:lstStyle/>
          <a:p>
            <a:r>
              <a:rPr lang="en-US" dirty="0" err="1"/>
              <a:t>Hình</a:t>
            </a:r>
            <a:r>
              <a:rPr lang="en-US" dirty="0"/>
              <a:t> </a:t>
            </a:r>
            <a:r>
              <a:rPr lang="en-US" dirty="0" err="1"/>
              <a:t>minh</a:t>
            </a:r>
            <a:r>
              <a:rPr lang="en-US" dirty="0"/>
              <a:t> </a:t>
            </a:r>
            <a:r>
              <a:rPr lang="en-US" dirty="0" err="1"/>
              <a:t>hoạ</a:t>
            </a:r>
            <a:endParaRPr lang="en-US" dirty="0"/>
          </a:p>
        </p:txBody>
      </p:sp>
      <p:sp>
        <p:nvSpPr>
          <p:cNvPr id="4" name="Slide Number Placeholder 3">
            <a:extLst>
              <a:ext uri="{FF2B5EF4-FFF2-40B4-BE49-F238E27FC236}">
                <a16:creationId xmlns:a16="http://schemas.microsoft.com/office/drawing/2014/main" id="{45D242DF-089A-3E4E-B9E1-C839BA22C590}"/>
              </a:ext>
            </a:extLst>
          </p:cNvPr>
          <p:cNvSpPr>
            <a:spLocks noGrp="1"/>
          </p:cNvSpPr>
          <p:nvPr>
            <p:ph type="sldNum" sz="quarter" idx="12"/>
          </p:nvPr>
        </p:nvSpPr>
        <p:spPr/>
        <p:txBody>
          <a:bodyPr/>
          <a:lstStyle/>
          <a:p>
            <a:fld id="{17CA4010-35C3-48DB-A282-899B6B79F12D}" type="slidenum">
              <a:rPr lang="en-US" altLang="en-US" smtClean="0"/>
              <a:pPr/>
              <a:t>27</a:t>
            </a:fld>
            <a:endParaRPr lang="en-US" altLang="en-US"/>
          </a:p>
        </p:txBody>
      </p:sp>
      <p:pic>
        <p:nvPicPr>
          <p:cNvPr id="12" name="Content Placeholder 11" descr="A picture containing text&#10;&#10;Description automatically generated">
            <a:extLst>
              <a:ext uri="{FF2B5EF4-FFF2-40B4-BE49-F238E27FC236}">
                <a16:creationId xmlns:a16="http://schemas.microsoft.com/office/drawing/2014/main" id="{40EB62AC-ACB5-4C43-BC31-E84DC0197C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2879382"/>
            <a:ext cx="8775700" cy="1835836"/>
          </a:xfrm>
        </p:spPr>
      </p:pic>
      <p:sp>
        <p:nvSpPr>
          <p:cNvPr id="14" name="TextBox 13">
            <a:extLst>
              <a:ext uri="{FF2B5EF4-FFF2-40B4-BE49-F238E27FC236}">
                <a16:creationId xmlns:a16="http://schemas.microsoft.com/office/drawing/2014/main" id="{A31ED0C0-C1A4-0D4D-A464-9F067D79292F}"/>
              </a:ext>
            </a:extLst>
          </p:cNvPr>
          <p:cNvSpPr txBox="1"/>
          <p:nvPr/>
        </p:nvSpPr>
        <p:spPr>
          <a:xfrm>
            <a:off x="864705" y="4810539"/>
            <a:ext cx="457200" cy="276999"/>
          </a:xfrm>
          <a:prstGeom prst="rect">
            <a:avLst/>
          </a:prstGeom>
          <a:noFill/>
        </p:spPr>
        <p:txBody>
          <a:bodyPr wrap="square" rtlCol="0">
            <a:spAutoFit/>
          </a:bodyPr>
          <a:lstStyle/>
          <a:p>
            <a:r>
              <a:rPr lang="en-US" sz="1200" dirty="0" err="1"/>
              <a:t>Ảnh</a:t>
            </a:r>
            <a:endParaRPr lang="en-US" sz="1200" dirty="0"/>
          </a:p>
        </p:txBody>
      </p:sp>
      <p:sp>
        <p:nvSpPr>
          <p:cNvPr id="15" name="TextBox 14">
            <a:extLst>
              <a:ext uri="{FF2B5EF4-FFF2-40B4-BE49-F238E27FC236}">
                <a16:creationId xmlns:a16="http://schemas.microsoft.com/office/drawing/2014/main" id="{CF7517D6-8246-B746-8142-511E458FEE47}"/>
              </a:ext>
            </a:extLst>
          </p:cNvPr>
          <p:cNvSpPr txBox="1"/>
          <p:nvPr/>
        </p:nvSpPr>
        <p:spPr>
          <a:xfrm>
            <a:off x="2504661" y="4810539"/>
            <a:ext cx="715617" cy="276999"/>
          </a:xfrm>
          <a:prstGeom prst="rect">
            <a:avLst/>
          </a:prstGeom>
          <a:noFill/>
        </p:spPr>
        <p:txBody>
          <a:bodyPr wrap="square" rtlCol="0">
            <a:spAutoFit/>
          </a:bodyPr>
          <a:lstStyle/>
          <a:p>
            <a:r>
              <a:rPr lang="en-US" sz="1200" dirty="0" err="1"/>
              <a:t>Nhãn</a:t>
            </a:r>
            <a:endParaRPr lang="en-US" sz="1200" dirty="0"/>
          </a:p>
        </p:txBody>
      </p:sp>
      <p:sp>
        <p:nvSpPr>
          <p:cNvPr id="16" name="TextBox 15">
            <a:extLst>
              <a:ext uri="{FF2B5EF4-FFF2-40B4-BE49-F238E27FC236}">
                <a16:creationId xmlns:a16="http://schemas.microsoft.com/office/drawing/2014/main" id="{DC0A95A5-9BF0-2F47-B7CD-919F75C8435C}"/>
              </a:ext>
            </a:extLst>
          </p:cNvPr>
          <p:cNvSpPr txBox="1"/>
          <p:nvPr/>
        </p:nvSpPr>
        <p:spPr>
          <a:xfrm>
            <a:off x="3766930" y="4810539"/>
            <a:ext cx="1610139" cy="276999"/>
          </a:xfrm>
          <a:prstGeom prst="rect">
            <a:avLst/>
          </a:prstGeom>
          <a:noFill/>
        </p:spPr>
        <p:txBody>
          <a:bodyPr wrap="square" rtlCol="0">
            <a:spAutoFit/>
          </a:bodyPr>
          <a:lstStyle/>
          <a:p>
            <a:r>
              <a:rPr lang="en-US" sz="1200" dirty="0"/>
              <a:t>Resnet101+DeeplabV2</a:t>
            </a:r>
          </a:p>
        </p:txBody>
      </p:sp>
      <p:sp>
        <p:nvSpPr>
          <p:cNvPr id="18" name="TextBox 17">
            <a:extLst>
              <a:ext uri="{FF2B5EF4-FFF2-40B4-BE49-F238E27FC236}">
                <a16:creationId xmlns:a16="http://schemas.microsoft.com/office/drawing/2014/main" id="{F62903E2-D698-F742-8158-08A30E41DD59}"/>
              </a:ext>
            </a:extLst>
          </p:cNvPr>
          <p:cNvSpPr txBox="1"/>
          <p:nvPr/>
        </p:nvSpPr>
        <p:spPr>
          <a:xfrm>
            <a:off x="5715000" y="4810539"/>
            <a:ext cx="1282148" cy="276999"/>
          </a:xfrm>
          <a:prstGeom prst="rect">
            <a:avLst/>
          </a:prstGeom>
          <a:noFill/>
        </p:spPr>
        <p:txBody>
          <a:bodyPr wrap="square" rtlCol="0">
            <a:spAutoFit/>
          </a:bodyPr>
          <a:lstStyle/>
          <a:p>
            <a:r>
              <a:rPr lang="en-US" sz="1200" dirty="0"/>
              <a:t>Hardnet68+GALD</a:t>
            </a:r>
          </a:p>
        </p:txBody>
      </p:sp>
      <p:sp>
        <p:nvSpPr>
          <p:cNvPr id="19" name="TextBox 18">
            <a:extLst>
              <a:ext uri="{FF2B5EF4-FFF2-40B4-BE49-F238E27FC236}">
                <a16:creationId xmlns:a16="http://schemas.microsoft.com/office/drawing/2014/main" id="{8326422A-B0A5-024F-87AF-76013A319027}"/>
              </a:ext>
            </a:extLst>
          </p:cNvPr>
          <p:cNvSpPr txBox="1"/>
          <p:nvPr/>
        </p:nvSpPr>
        <p:spPr>
          <a:xfrm>
            <a:off x="7205870" y="4810539"/>
            <a:ext cx="1674965" cy="461665"/>
          </a:xfrm>
          <a:prstGeom prst="rect">
            <a:avLst/>
          </a:prstGeom>
          <a:noFill/>
        </p:spPr>
        <p:txBody>
          <a:bodyPr wrap="square" rtlCol="0">
            <a:spAutoFit/>
          </a:bodyPr>
          <a:lstStyle/>
          <a:p>
            <a:pPr algn="ctr"/>
            <a:r>
              <a:rPr lang="en-US" sz="1200" dirty="0"/>
              <a:t>Resnet101+DeeplabV2 (+Carla)</a:t>
            </a:r>
          </a:p>
        </p:txBody>
      </p:sp>
    </p:spTree>
    <p:extLst>
      <p:ext uri="{BB962C8B-B14F-4D97-AF65-F5344CB8AC3E}">
        <p14:creationId xmlns:p14="http://schemas.microsoft.com/office/powerpoint/2010/main" val="1371964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A43E-42CC-2042-96F0-F640FF4B3AF8}"/>
              </a:ext>
            </a:extLst>
          </p:cNvPr>
          <p:cNvSpPr>
            <a:spLocks noGrp="1"/>
          </p:cNvSpPr>
          <p:nvPr>
            <p:ph type="title"/>
          </p:nvPr>
        </p:nvSpPr>
        <p:spPr/>
        <p:txBody>
          <a:bodyPr/>
          <a:lstStyle/>
          <a:p>
            <a:r>
              <a:rPr lang="en-US" dirty="0" err="1"/>
              <a:t>Giai</a:t>
            </a:r>
            <a:r>
              <a:rPr lang="en-US" dirty="0"/>
              <a:t> </a:t>
            </a:r>
            <a:r>
              <a:rPr lang="en-US" dirty="0" err="1"/>
              <a:t>đoạn</a:t>
            </a:r>
            <a:r>
              <a:rPr lang="en-US" dirty="0"/>
              <a:t> 2 – </a:t>
            </a:r>
            <a:r>
              <a:rPr lang="en-US" dirty="0" err="1"/>
              <a:t>Huấn</a:t>
            </a:r>
            <a:r>
              <a:rPr lang="en-US" dirty="0"/>
              <a:t> </a:t>
            </a:r>
            <a:r>
              <a:rPr lang="en-US" dirty="0" err="1"/>
              <a:t>luyện</a:t>
            </a:r>
            <a:r>
              <a:rPr lang="en-US" dirty="0"/>
              <a:t> </a:t>
            </a:r>
            <a:r>
              <a:rPr lang="en-US" dirty="0" err="1"/>
              <a:t>cạnh</a:t>
            </a:r>
            <a:r>
              <a:rPr lang="en-US" dirty="0"/>
              <a:t> </a:t>
            </a:r>
            <a:r>
              <a:rPr lang="en-US" dirty="0" err="1"/>
              <a:t>tranh</a:t>
            </a:r>
            <a:r>
              <a:rPr lang="en-US" dirty="0"/>
              <a:t> </a:t>
            </a:r>
          </a:p>
        </p:txBody>
      </p:sp>
      <p:sp>
        <p:nvSpPr>
          <p:cNvPr id="3" name="Content Placeholder 2">
            <a:extLst>
              <a:ext uri="{FF2B5EF4-FFF2-40B4-BE49-F238E27FC236}">
                <a16:creationId xmlns:a16="http://schemas.microsoft.com/office/drawing/2014/main" id="{7DC234BC-2AF4-1144-A320-49882990E4D2}"/>
              </a:ext>
            </a:extLst>
          </p:cNvPr>
          <p:cNvSpPr>
            <a:spLocks noGrp="1"/>
          </p:cNvSpPr>
          <p:nvPr>
            <p:ph idx="1"/>
          </p:nvPr>
        </p:nvSpPr>
        <p:spPr>
          <a:xfrm>
            <a:off x="0" y="1346199"/>
            <a:ext cx="3279496" cy="368301"/>
          </a:xfrm>
        </p:spPr>
        <p:txBody>
          <a:bodyPr/>
          <a:lstStyle/>
          <a:p>
            <a:pPr marL="0" indent="0">
              <a:buNone/>
            </a:pPr>
            <a:r>
              <a:rPr lang="en-US" sz="1800" b="1" dirty="0" err="1"/>
              <a:t>Mô</a:t>
            </a:r>
            <a:r>
              <a:rPr lang="en-US" sz="1800" b="1" dirty="0"/>
              <a:t> </a:t>
            </a:r>
            <a:r>
              <a:rPr lang="en-US" sz="1800" b="1" dirty="0" err="1"/>
              <a:t>hình</a:t>
            </a:r>
            <a:r>
              <a:rPr lang="en-US" sz="1800" b="1" dirty="0"/>
              <a:t> Resnet101+DeeplabV2</a:t>
            </a:r>
          </a:p>
        </p:txBody>
      </p:sp>
      <p:sp>
        <p:nvSpPr>
          <p:cNvPr id="4" name="Slide Number Placeholder 3">
            <a:extLst>
              <a:ext uri="{FF2B5EF4-FFF2-40B4-BE49-F238E27FC236}">
                <a16:creationId xmlns:a16="http://schemas.microsoft.com/office/drawing/2014/main" id="{7ECBF557-68AB-1947-9176-A0E59142A27C}"/>
              </a:ext>
            </a:extLst>
          </p:cNvPr>
          <p:cNvSpPr>
            <a:spLocks noGrp="1"/>
          </p:cNvSpPr>
          <p:nvPr>
            <p:ph type="sldNum" sz="quarter" idx="12"/>
          </p:nvPr>
        </p:nvSpPr>
        <p:spPr/>
        <p:txBody>
          <a:bodyPr/>
          <a:lstStyle/>
          <a:p>
            <a:fld id="{17CA4010-35C3-48DB-A282-899B6B79F12D}" type="slidenum">
              <a:rPr lang="en-US" altLang="en-US" smtClean="0"/>
              <a:pPr/>
              <a:t>28</a:t>
            </a:fld>
            <a:endParaRPr lang="en-US" altLang="en-US"/>
          </a:p>
        </p:txBody>
      </p:sp>
      <p:pic>
        <p:nvPicPr>
          <p:cNvPr id="6" name="Picture 5" descr="Chart, line chart&#10;&#10;Description automatically generated">
            <a:extLst>
              <a:ext uri="{FF2B5EF4-FFF2-40B4-BE49-F238E27FC236}">
                <a16:creationId xmlns:a16="http://schemas.microsoft.com/office/drawing/2014/main" id="{D409CCB3-8293-D843-BC02-2CE36D638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485" y="1346200"/>
            <a:ext cx="5803515" cy="2176318"/>
          </a:xfrm>
          <a:prstGeom prst="rect">
            <a:avLst/>
          </a:prstGeom>
        </p:spPr>
      </p:pic>
      <p:sp>
        <p:nvSpPr>
          <p:cNvPr id="7" name="TextBox 6">
            <a:extLst>
              <a:ext uri="{FF2B5EF4-FFF2-40B4-BE49-F238E27FC236}">
                <a16:creationId xmlns:a16="http://schemas.microsoft.com/office/drawing/2014/main" id="{754F14BE-B663-644D-95E6-00082F7A203D}"/>
              </a:ext>
            </a:extLst>
          </p:cNvPr>
          <p:cNvSpPr txBox="1"/>
          <p:nvPr/>
        </p:nvSpPr>
        <p:spPr>
          <a:xfrm>
            <a:off x="0" y="1714500"/>
            <a:ext cx="3158838" cy="2862322"/>
          </a:xfrm>
          <a:prstGeom prst="rect">
            <a:avLst/>
          </a:prstGeom>
          <a:noFill/>
        </p:spPr>
        <p:txBody>
          <a:bodyPr wrap="square" rtlCol="0">
            <a:spAutoFit/>
          </a:bodyPr>
          <a:lstStyle/>
          <a:p>
            <a:r>
              <a:rPr lang="en-US" dirty="0"/>
              <a:t>Sau 10 </a:t>
            </a:r>
            <a:r>
              <a:rPr lang="en-US" dirty="0" err="1"/>
              <a:t>vòng</a:t>
            </a:r>
            <a:r>
              <a:rPr lang="en-US" dirty="0"/>
              <a:t> </a:t>
            </a:r>
            <a:r>
              <a:rPr lang="en-US" dirty="0" err="1"/>
              <a:t>huấn</a:t>
            </a:r>
            <a:r>
              <a:rPr lang="en-US" dirty="0"/>
              <a:t> </a:t>
            </a:r>
            <a:r>
              <a:rPr lang="en-US" dirty="0" err="1"/>
              <a:t>luyện</a:t>
            </a:r>
            <a:r>
              <a:rPr lang="en-US" dirty="0"/>
              <a:t>:</a:t>
            </a:r>
          </a:p>
          <a:p>
            <a:pPr marL="285750" indent="-285750">
              <a:buFont typeface="Arial" panose="020B0604020202020204" pitchFamily="34" charset="0"/>
              <a:buChar char="•"/>
            </a:pPr>
            <a:r>
              <a:rPr lang="en-US" dirty="0"/>
              <a:t>segmentation loss </a:t>
            </a:r>
            <a:r>
              <a:rPr lang="en-US" dirty="0" err="1"/>
              <a:t>từ</a:t>
            </a:r>
            <a:r>
              <a:rPr lang="en-US" dirty="0"/>
              <a:t> 0.3263 </a:t>
            </a:r>
            <a:r>
              <a:rPr lang="en-US" dirty="0" err="1"/>
              <a:t>hội</a:t>
            </a:r>
            <a:r>
              <a:rPr lang="en-US" dirty="0"/>
              <a:t> </a:t>
            </a:r>
            <a:r>
              <a:rPr lang="en-US" dirty="0" err="1"/>
              <a:t>tụ</a:t>
            </a:r>
            <a:r>
              <a:rPr lang="en-US" dirty="0"/>
              <a:t> </a:t>
            </a:r>
            <a:r>
              <a:rPr lang="en-US" dirty="0" err="1"/>
              <a:t>về</a:t>
            </a:r>
            <a:r>
              <a:rPr lang="en-US" dirty="0"/>
              <a:t> 0.1568</a:t>
            </a:r>
          </a:p>
          <a:p>
            <a:pPr marL="285750" indent="-285750">
              <a:buFont typeface="Arial" panose="020B0604020202020204" pitchFamily="34" charset="0"/>
              <a:buChar char="•"/>
            </a:pPr>
            <a:r>
              <a:rPr lang="vi-VN" dirty="0"/>
              <a:t>target adversarial loss không thay đổi nhiều, từ 0.0020 hội tụ về 0.0056.</a:t>
            </a:r>
          </a:p>
          <a:p>
            <a:pPr marL="285750" indent="-285750">
              <a:buFont typeface="Arial" panose="020B0604020202020204" pitchFamily="34" charset="0"/>
              <a:buChar char="•"/>
            </a:pPr>
            <a:r>
              <a:rPr lang="vi-VN" dirty="0"/>
              <a:t>source discriminator loss từ 1.3027 dần hội tụ về 0.1658</a:t>
            </a:r>
          </a:p>
          <a:p>
            <a:pPr marL="285750" indent="-285750">
              <a:buFont typeface="Arial" panose="020B0604020202020204" pitchFamily="34" charset="0"/>
              <a:buChar char="•"/>
            </a:pPr>
            <a:r>
              <a:rPr lang="vi-VN" dirty="0"/>
              <a:t>target discriminator loss từ 1.1807 dần hội tụ về 0.2205</a:t>
            </a:r>
            <a:endParaRPr lang="en-US" dirty="0"/>
          </a:p>
        </p:txBody>
      </p:sp>
      <p:sp>
        <p:nvSpPr>
          <p:cNvPr id="8" name="TextBox 7">
            <a:extLst>
              <a:ext uri="{FF2B5EF4-FFF2-40B4-BE49-F238E27FC236}">
                <a16:creationId xmlns:a16="http://schemas.microsoft.com/office/drawing/2014/main" id="{225EEFC4-3AD3-434E-B760-87319F7744F9}"/>
              </a:ext>
            </a:extLst>
          </p:cNvPr>
          <p:cNvSpPr txBox="1"/>
          <p:nvPr/>
        </p:nvSpPr>
        <p:spPr>
          <a:xfrm>
            <a:off x="0" y="5143501"/>
            <a:ext cx="4311452" cy="1200329"/>
          </a:xfrm>
          <a:prstGeom prst="rect">
            <a:avLst/>
          </a:prstGeom>
          <a:noFill/>
        </p:spPr>
        <p:txBody>
          <a:bodyPr wrap="square" rtlCol="0">
            <a:spAutoFit/>
          </a:bodyPr>
          <a:lstStyle/>
          <a:p>
            <a:r>
              <a:rPr lang="en-US" b="1" dirty="0" err="1"/>
              <a:t>Đối</a:t>
            </a:r>
            <a:r>
              <a:rPr lang="en-US" b="1" dirty="0"/>
              <a:t> </a:t>
            </a:r>
            <a:r>
              <a:rPr lang="en-US" b="1" dirty="0" err="1"/>
              <a:t>với</a:t>
            </a:r>
            <a:r>
              <a:rPr lang="en-US" b="1" dirty="0"/>
              <a:t> </a:t>
            </a:r>
            <a:r>
              <a:rPr lang="en-US" b="1" dirty="0" err="1"/>
              <a:t>mô</a:t>
            </a:r>
            <a:r>
              <a:rPr lang="en-US" b="1" dirty="0"/>
              <a:t> </a:t>
            </a:r>
            <a:r>
              <a:rPr lang="en-US" b="1" dirty="0" err="1"/>
              <a:t>hình</a:t>
            </a:r>
            <a:r>
              <a:rPr lang="en-US" b="1" dirty="0"/>
              <a:t> Resnet101+DeeplabV2 </a:t>
            </a:r>
            <a:r>
              <a:rPr lang="en-US" b="1" dirty="0" err="1"/>
              <a:t>bổ</a:t>
            </a:r>
            <a:r>
              <a:rPr lang="en-US" b="1" dirty="0"/>
              <a:t> sung </a:t>
            </a:r>
            <a:r>
              <a:rPr lang="en-US" b="1" dirty="0" err="1"/>
              <a:t>thêm</a:t>
            </a:r>
            <a:r>
              <a:rPr lang="en-US" b="1" dirty="0"/>
              <a:t> </a:t>
            </a:r>
            <a:r>
              <a:rPr lang="en-US" b="1" dirty="0" err="1"/>
              <a:t>dữ</a:t>
            </a:r>
            <a:r>
              <a:rPr lang="en-US" b="1" dirty="0"/>
              <a:t> </a:t>
            </a:r>
            <a:r>
              <a:rPr lang="en-US" b="1" dirty="0" err="1"/>
              <a:t>liệu</a:t>
            </a:r>
            <a:r>
              <a:rPr lang="en-US" b="1" dirty="0"/>
              <a:t> Carla </a:t>
            </a:r>
            <a:r>
              <a:rPr lang="en-US" b="1" dirty="0" err="1"/>
              <a:t>thì</a:t>
            </a:r>
            <a:r>
              <a:rPr lang="en-US" b="1" dirty="0"/>
              <a:t> </a:t>
            </a:r>
            <a:r>
              <a:rPr lang="en-US" b="1" dirty="0" err="1"/>
              <a:t>quá</a:t>
            </a:r>
            <a:r>
              <a:rPr lang="en-US" b="1" dirty="0"/>
              <a:t> </a:t>
            </a:r>
            <a:r>
              <a:rPr lang="en-US" b="1" dirty="0" err="1"/>
              <a:t>trình</a:t>
            </a:r>
            <a:r>
              <a:rPr lang="en-US" b="1" dirty="0"/>
              <a:t> </a:t>
            </a:r>
            <a:r>
              <a:rPr lang="en-US" b="1" dirty="0" err="1"/>
              <a:t>hội</a:t>
            </a:r>
            <a:r>
              <a:rPr lang="en-US" b="1" dirty="0"/>
              <a:t> </a:t>
            </a:r>
            <a:r>
              <a:rPr lang="en-US" b="1" dirty="0" err="1"/>
              <a:t>tụ</a:t>
            </a:r>
            <a:r>
              <a:rPr lang="en-US" b="1" dirty="0"/>
              <a:t> </a:t>
            </a:r>
            <a:r>
              <a:rPr lang="en-US" b="1" dirty="0" err="1"/>
              <a:t>cũng</a:t>
            </a:r>
            <a:r>
              <a:rPr lang="en-US" b="1" dirty="0"/>
              <a:t> </a:t>
            </a:r>
            <a:r>
              <a:rPr lang="en-US" b="1" dirty="0" err="1"/>
              <a:t>tương</a:t>
            </a:r>
            <a:r>
              <a:rPr lang="en-US" b="1" dirty="0"/>
              <a:t> </a:t>
            </a:r>
            <a:r>
              <a:rPr lang="en-US" b="1" dirty="0" err="1"/>
              <a:t>tự</a:t>
            </a:r>
            <a:r>
              <a:rPr lang="en-US" b="1" dirty="0"/>
              <a:t> </a:t>
            </a:r>
            <a:r>
              <a:rPr lang="en-US" b="1" dirty="0" err="1"/>
              <a:t>và</a:t>
            </a:r>
            <a:r>
              <a:rPr lang="en-US" b="1" dirty="0"/>
              <a:t> </a:t>
            </a:r>
            <a:r>
              <a:rPr lang="en-US" b="1" dirty="0" err="1"/>
              <a:t>cũng</a:t>
            </a:r>
            <a:r>
              <a:rPr lang="en-US" b="1" dirty="0"/>
              <a:t> </a:t>
            </a:r>
            <a:r>
              <a:rPr lang="en-US" b="1" dirty="0" err="1"/>
              <a:t>đạt</a:t>
            </a:r>
            <a:r>
              <a:rPr lang="en-US" b="1" dirty="0"/>
              <a:t> </a:t>
            </a:r>
            <a:r>
              <a:rPr lang="en-US" b="1" dirty="0" err="1"/>
              <a:t>hiệu</a:t>
            </a:r>
            <a:r>
              <a:rPr lang="en-US" b="1" dirty="0"/>
              <a:t> </a:t>
            </a:r>
            <a:r>
              <a:rPr lang="en-US" b="1" dirty="0" err="1"/>
              <a:t>năng</a:t>
            </a:r>
            <a:r>
              <a:rPr lang="en-US" b="1" dirty="0"/>
              <a:t> </a:t>
            </a:r>
            <a:r>
              <a:rPr lang="en-US" b="1" dirty="0" err="1"/>
              <a:t>tương</a:t>
            </a:r>
            <a:r>
              <a:rPr lang="en-US" b="1" dirty="0"/>
              <a:t> </a:t>
            </a:r>
            <a:r>
              <a:rPr lang="en-US" b="1" dirty="0" err="1"/>
              <a:t>đương</a:t>
            </a:r>
            <a:r>
              <a:rPr lang="en-US" b="1" dirty="0"/>
              <a:t>. </a:t>
            </a:r>
          </a:p>
        </p:txBody>
      </p:sp>
      <p:pic>
        <p:nvPicPr>
          <p:cNvPr id="10" name="Picture 9" descr="A yellow van on a street&#10;&#10;Description automatically generated with low confidence">
            <a:extLst>
              <a:ext uri="{FF2B5EF4-FFF2-40B4-BE49-F238E27FC236}">
                <a16:creationId xmlns:a16="http://schemas.microsoft.com/office/drawing/2014/main" id="{89C71B34-48D3-5948-A2E7-6EDB4ECF5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913" y="3940994"/>
            <a:ext cx="2660072" cy="1330036"/>
          </a:xfrm>
          <a:prstGeom prst="rect">
            <a:avLst/>
          </a:prstGeom>
        </p:spPr>
      </p:pic>
      <p:pic>
        <p:nvPicPr>
          <p:cNvPr id="12" name="Picture 11" descr="A picture containing background pattern&#10;&#10;Description automatically generated">
            <a:extLst>
              <a:ext uri="{FF2B5EF4-FFF2-40B4-BE49-F238E27FC236}">
                <a16:creationId xmlns:a16="http://schemas.microsoft.com/office/drawing/2014/main" id="{672F36C8-0CA5-6B45-94EA-23B9D846D6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7914" y="5276046"/>
            <a:ext cx="2660072" cy="1330036"/>
          </a:xfrm>
          <a:prstGeom prst="rect">
            <a:avLst/>
          </a:prstGeom>
        </p:spPr>
      </p:pic>
    </p:spTree>
    <p:extLst>
      <p:ext uri="{BB962C8B-B14F-4D97-AF65-F5344CB8AC3E}">
        <p14:creationId xmlns:p14="http://schemas.microsoft.com/office/powerpoint/2010/main" val="2461696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82E7-24D4-504C-A554-5ACA336E74D0}"/>
              </a:ext>
            </a:extLst>
          </p:cNvPr>
          <p:cNvSpPr>
            <a:spLocks noGrp="1"/>
          </p:cNvSpPr>
          <p:nvPr>
            <p:ph type="title"/>
          </p:nvPr>
        </p:nvSpPr>
        <p:spPr/>
        <p:txBody>
          <a:bodyPr/>
          <a:lstStyle/>
          <a:p>
            <a:r>
              <a:rPr lang="en-US" dirty="0" err="1"/>
              <a:t>Giai</a:t>
            </a:r>
            <a:r>
              <a:rPr lang="en-US" dirty="0"/>
              <a:t> </a:t>
            </a:r>
            <a:r>
              <a:rPr lang="en-US" dirty="0" err="1"/>
              <a:t>đoạn</a:t>
            </a:r>
            <a:r>
              <a:rPr lang="en-US" dirty="0"/>
              <a:t> 2 – </a:t>
            </a:r>
            <a:r>
              <a:rPr lang="en-US" dirty="0" err="1"/>
              <a:t>Huấn</a:t>
            </a:r>
            <a:r>
              <a:rPr lang="en-US" dirty="0"/>
              <a:t> </a:t>
            </a:r>
            <a:r>
              <a:rPr lang="en-US" dirty="0" err="1"/>
              <a:t>luyện</a:t>
            </a:r>
            <a:r>
              <a:rPr lang="en-US" dirty="0"/>
              <a:t> </a:t>
            </a:r>
            <a:r>
              <a:rPr lang="en-US" dirty="0" err="1"/>
              <a:t>cạnh</a:t>
            </a:r>
            <a:r>
              <a:rPr lang="en-US" dirty="0"/>
              <a:t> </a:t>
            </a:r>
            <a:r>
              <a:rPr lang="en-US" dirty="0" err="1"/>
              <a:t>tranh</a:t>
            </a:r>
            <a:r>
              <a:rPr lang="en-US" dirty="0"/>
              <a:t> </a:t>
            </a:r>
          </a:p>
        </p:txBody>
      </p:sp>
      <p:pic>
        <p:nvPicPr>
          <p:cNvPr id="6" name="Content Placeholder 5" descr="Chart, line chart&#10;&#10;Description automatically generated">
            <a:extLst>
              <a:ext uri="{FF2B5EF4-FFF2-40B4-BE49-F238E27FC236}">
                <a16:creationId xmlns:a16="http://schemas.microsoft.com/office/drawing/2014/main" id="{863816BC-4881-004E-86E1-E91D330231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2217" y="1413490"/>
            <a:ext cx="5651784" cy="2119419"/>
          </a:xfrm>
        </p:spPr>
      </p:pic>
      <p:sp>
        <p:nvSpPr>
          <p:cNvPr id="4" name="Slide Number Placeholder 3">
            <a:extLst>
              <a:ext uri="{FF2B5EF4-FFF2-40B4-BE49-F238E27FC236}">
                <a16:creationId xmlns:a16="http://schemas.microsoft.com/office/drawing/2014/main" id="{86D9C81D-47C5-364C-85FD-AC40514A527F}"/>
              </a:ext>
            </a:extLst>
          </p:cNvPr>
          <p:cNvSpPr>
            <a:spLocks noGrp="1"/>
          </p:cNvSpPr>
          <p:nvPr>
            <p:ph type="sldNum" sz="quarter" idx="12"/>
          </p:nvPr>
        </p:nvSpPr>
        <p:spPr/>
        <p:txBody>
          <a:bodyPr/>
          <a:lstStyle/>
          <a:p>
            <a:fld id="{17CA4010-35C3-48DB-A282-899B6B79F12D}" type="slidenum">
              <a:rPr lang="en-US" altLang="en-US" smtClean="0"/>
              <a:pPr/>
              <a:t>29</a:t>
            </a:fld>
            <a:endParaRPr lang="en-US" altLang="en-US"/>
          </a:p>
        </p:txBody>
      </p:sp>
      <p:sp>
        <p:nvSpPr>
          <p:cNvPr id="7" name="TextBox 6">
            <a:extLst>
              <a:ext uri="{FF2B5EF4-FFF2-40B4-BE49-F238E27FC236}">
                <a16:creationId xmlns:a16="http://schemas.microsoft.com/office/drawing/2014/main" id="{FF3AEEE1-FA54-0A48-97ED-84B323B2BE6F}"/>
              </a:ext>
            </a:extLst>
          </p:cNvPr>
          <p:cNvSpPr txBox="1"/>
          <p:nvPr/>
        </p:nvSpPr>
        <p:spPr>
          <a:xfrm>
            <a:off x="0" y="1413490"/>
            <a:ext cx="3262746" cy="369332"/>
          </a:xfrm>
          <a:prstGeom prst="rect">
            <a:avLst/>
          </a:prstGeom>
          <a:noFill/>
        </p:spPr>
        <p:txBody>
          <a:bodyPr wrap="square" rtlCol="0">
            <a:spAutoFit/>
          </a:bodyPr>
          <a:lstStyle/>
          <a:p>
            <a:r>
              <a:rPr lang="en-US" b="1" dirty="0" err="1"/>
              <a:t>Mô</a:t>
            </a:r>
            <a:r>
              <a:rPr lang="en-US" b="1" dirty="0"/>
              <a:t> </a:t>
            </a:r>
            <a:r>
              <a:rPr lang="en-US" b="1" dirty="0" err="1"/>
              <a:t>hình</a:t>
            </a:r>
            <a:r>
              <a:rPr lang="en-US" b="1" dirty="0"/>
              <a:t> Hardnet68+GALD</a:t>
            </a:r>
          </a:p>
        </p:txBody>
      </p:sp>
      <p:sp>
        <p:nvSpPr>
          <p:cNvPr id="8" name="TextBox 7">
            <a:extLst>
              <a:ext uri="{FF2B5EF4-FFF2-40B4-BE49-F238E27FC236}">
                <a16:creationId xmlns:a16="http://schemas.microsoft.com/office/drawing/2014/main" id="{3DF4DDBD-54AA-0A44-B6DA-82DDEF217A75}"/>
              </a:ext>
            </a:extLst>
          </p:cNvPr>
          <p:cNvSpPr txBox="1"/>
          <p:nvPr/>
        </p:nvSpPr>
        <p:spPr>
          <a:xfrm>
            <a:off x="0" y="1935858"/>
            <a:ext cx="3262746" cy="3139321"/>
          </a:xfrm>
          <a:prstGeom prst="rect">
            <a:avLst/>
          </a:prstGeom>
          <a:noFill/>
        </p:spPr>
        <p:txBody>
          <a:bodyPr wrap="square" rtlCol="0">
            <a:spAutoFit/>
          </a:bodyPr>
          <a:lstStyle/>
          <a:p>
            <a:r>
              <a:rPr lang="en-US" dirty="0"/>
              <a:t>Sau 10 </a:t>
            </a:r>
            <a:r>
              <a:rPr lang="en-US" dirty="0" err="1"/>
              <a:t>vòng</a:t>
            </a:r>
            <a:r>
              <a:rPr lang="en-US" dirty="0"/>
              <a:t> </a:t>
            </a:r>
            <a:r>
              <a:rPr lang="en-US" dirty="0" err="1"/>
              <a:t>huấn</a:t>
            </a:r>
            <a:r>
              <a:rPr lang="en-US" dirty="0"/>
              <a:t> </a:t>
            </a:r>
            <a:r>
              <a:rPr lang="en-US" dirty="0" err="1"/>
              <a:t>luyện</a:t>
            </a:r>
            <a:r>
              <a:rPr lang="en-US" dirty="0"/>
              <a:t>:</a:t>
            </a:r>
          </a:p>
          <a:p>
            <a:pPr marL="285750" indent="-285750">
              <a:buFont typeface="Arial" panose="020B0604020202020204" pitchFamily="34" charset="0"/>
              <a:buChar char="•"/>
            </a:pPr>
            <a:r>
              <a:rPr lang="vi-VN" dirty="0"/>
              <a:t>segmentation loss từ 0.1737 dần hội tụ về 0.0796 </a:t>
            </a:r>
          </a:p>
          <a:p>
            <a:pPr marL="285750" indent="-285750">
              <a:buFont typeface="Arial" panose="020B0604020202020204" pitchFamily="34" charset="0"/>
              <a:buChar char="•"/>
            </a:pPr>
            <a:r>
              <a:rPr lang="vi-VN" dirty="0"/>
              <a:t>target adversarial loss không thay đổi nhiều, từ 0.0023 hội tụ về 0.0054 </a:t>
            </a:r>
          </a:p>
          <a:p>
            <a:pPr marL="285750" indent="-285750">
              <a:buFont typeface="Arial" panose="020B0604020202020204" pitchFamily="34" charset="0"/>
              <a:buChar char="•"/>
            </a:pPr>
            <a:r>
              <a:rPr lang="vi-VN" dirty="0"/>
              <a:t>source disciminator loss từ 1.0428 hội tụ về 0.1615 </a:t>
            </a:r>
          </a:p>
          <a:p>
            <a:pPr marL="285750" indent="-285750">
              <a:buFont typeface="Arial" panose="020B0604020202020204" pitchFamily="34" charset="0"/>
              <a:buChar char="•"/>
            </a:pPr>
            <a:r>
              <a:rPr lang="vi-VN" dirty="0"/>
              <a:t>target discriminator loss từ 0.9669 hội tụ về 0.2058 </a:t>
            </a:r>
          </a:p>
          <a:p>
            <a:endParaRPr lang="en-US" dirty="0"/>
          </a:p>
        </p:txBody>
      </p:sp>
      <p:sp>
        <p:nvSpPr>
          <p:cNvPr id="9" name="TextBox 8">
            <a:extLst>
              <a:ext uri="{FF2B5EF4-FFF2-40B4-BE49-F238E27FC236}">
                <a16:creationId xmlns:a16="http://schemas.microsoft.com/office/drawing/2014/main" id="{22884AA6-C227-4E4A-B15B-B151AF1316F9}"/>
              </a:ext>
            </a:extLst>
          </p:cNvPr>
          <p:cNvSpPr txBox="1"/>
          <p:nvPr/>
        </p:nvSpPr>
        <p:spPr>
          <a:xfrm>
            <a:off x="1631373" y="5228215"/>
            <a:ext cx="6317673" cy="923330"/>
          </a:xfrm>
          <a:prstGeom prst="rect">
            <a:avLst/>
          </a:prstGeom>
          <a:noFill/>
        </p:spPr>
        <p:txBody>
          <a:bodyPr wrap="square" rtlCol="0">
            <a:spAutoFit/>
          </a:bodyPr>
          <a:lstStyle/>
          <a:p>
            <a:r>
              <a:rPr lang="vi-VN" i="1" dirty="0"/>
              <a:t>So với mô hình thứ nhất, ta thấy rằng segmentation loss của mô hình Hardnet68 + GALD thấp hơn. Điều này thể hiện khả năng khớp dữ liệu nguồn của mô hình này rất tốt. </a:t>
            </a:r>
          </a:p>
        </p:txBody>
      </p:sp>
    </p:spTree>
    <p:extLst>
      <p:ext uri="{BB962C8B-B14F-4D97-AF65-F5344CB8AC3E}">
        <p14:creationId xmlns:p14="http://schemas.microsoft.com/office/powerpoint/2010/main" val="217416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AC62-41CB-4C03-85D8-43DCD57ABDAE}"/>
              </a:ext>
            </a:extLst>
          </p:cNvPr>
          <p:cNvSpPr>
            <a:spLocks noGrp="1"/>
          </p:cNvSpPr>
          <p:nvPr>
            <p:ph type="title"/>
          </p:nvPr>
        </p:nvSpPr>
        <p:spPr/>
        <p:txBody>
          <a:bodyPr/>
          <a:lstStyle/>
          <a:p>
            <a:r>
              <a:rPr lang="en-US" dirty="0" err="1"/>
              <a:t>Nội</a:t>
            </a:r>
            <a:r>
              <a:rPr lang="en-US" dirty="0"/>
              <a:t> dung</a:t>
            </a:r>
          </a:p>
        </p:txBody>
      </p:sp>
      <p:sp>
        <p:nvSpPr>
          <p:cNvPr id="5" name="Content Placeholder 4">
            <a:extLst>
              <a:ext uri="{FF2B5EF4-FFF2-40B4-BE49-F238E27FC236}">
                <a16:creationId xmlns:a16="http://schemas.microsoft.com/office/drawing/2014/main" id="{663B4EF5-6587-4D17-8B59-BFE876B5C463}"/>
              </a:ext>
            </a:extLst>
          </p:cNvPr>
          <p:cNvSpPr>
            <a:spLocks noGrp="1"/>
          </p:cNvSpPr>
          <p:nvPr>
            <p:ph idx="1"/>
          </p:nvPr>
        </p:nvSpPr>
        <p:spPr>
          <a:xfrm>
            <a:off x="184245" y="1745672"/>
            <a:ext cx="8775510" cy="2964873"/>
          </a:xfrm>
        </p:spPr>
        <p:txBody>
          <a:bodyPr anchor="ctr"/>
          <a:lstStyle/>
          <a:p>
            <a:pPr marL="857250" indent="-857250" rtl="0">
              <a:buFont typeface="+mj-lt"/>
              <a:buAutoNum type="arabicPeriod"/>
            </a:pPr>
            <a:r>
              <a:rPr lang="en-US" sz="3600" dirty="0" err="1">
                <a:solidFill>
                  <a:srgbClr val="000000"/>
                </a:solidFill>
                <a:cs typeface="Times New Roman" panose="02020603050405020304" pitchFamily="18" charset="0"/>
              </a:rPr>
              <a:t>Tổng</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quan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bài</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toán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và</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đặt</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vấn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đề</a:t>
            </a:r>
            <a:endParaRPr lang="en-US" sz="3600" dirty="0">
              <a:solidFill>
                <a:srgbClr val="000000"/>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Các</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nghiên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cứu</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liên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quan</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Phương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pháp</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sử</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dụng</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Thử</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nghiệm</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đánh</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giá</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Kết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luận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hướng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phát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triển</a:t>
            </a:r>
            <a:endParaRPr lang="en-US" sz="3600" dirty="0">
              <a:solidFill>
                <a:schemeClr val="bg2">
                  <a:lumMod val="90000"/>
                </a:schemeClr>
              </a:solidFill>
              <a:cs typeface="Times New Roman" panose="02020603050405020304" pitchFamily="18" charset="0"/>
            </a:endParaRPr>
          </a:p>
        </p:txBody>
      </p:sp>
      <p:sp>
        <p:nvSpPr>
          <p:cNvPr id="3" name="Slide Number Placeholder 2">
            <a:extLst>
              <a:ext uri="{FF2B5EF4-FFF2-40B4-BE49-F238E27FC236}">
                <a16:creationId xmlns:a16="http://schemas.microsoft.com/office/drawing/2014/main" id="{FD683525-A3F5-544F-8899-661F1F0691B2}"/>
              </a:ext>
            </a:extLst>
          </p:cNvPr>
          <p:cNvSpPr>
            <a:spLocks noGrp="1"/>
          </p:cNvSpPr>
          <p:nvPr>
            <p:ph type="sldNum" sz="quarter" idx="12"/>
          </p:nvPr>
        </p:nvSpPr>
        <p:spPr/>
        <p:txBody>
          <a:bodyPr/>
          <a:lstStyle/>
          <a:p>
            <a:fld id="{17CA4010-35C3-48DB-A282-899B6B79F12D}" type="slidenum">
              <a:rPr lang="en-US" altLang="en-US" smtClean="0"/>
              <a:pPr/>
              <a:t>3</a:t>
            </a:fld>
            <a:endParaRPr lang="en-US" altLang="en-US"/>
          </a:p>
        </p:txBody>
      </p:sp>
    </p:spTree>
    <p:extLst>
      <p:ext uri="{BB962C8B-B14F-4D97-AF65-F5344CB8AC3E}">
        <p14:creationId xmlns:p14="http://schemas.microsoft.com/office/powerpoint/2010/main" val="384981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577B-9C75-6F44-931C-F4D740AF6CEE}"/>
              </a:ext>
            </a:extLst>
          </p:cNvPr>
          <p:cNvSpPr>
            <a:spLocks noGrp="1"/>
          </p:cNvSpPr>
          <p:nvPr>
            <p:ph type="title"/>
          </p:nvPr>
        </p:nvSpPr>
        <p:spPr/>
        <p:txBody>
          <a:bodyPr/>
          <a:lstStyle/>
          <a:p>
            <a:r>
              <a:rPr lang="en-US" dirty="0" err="1"/>
              <a:t>Giai</a:t>
            </a:r>
            <a:r>
              <a:rPr lang="en-US" dirty="0"/>
              <a:t> </a:t>
            </a:r>
            <a:r>
              <a:rPr lang="en-US" dirty="0" err="1"/>
              <a:t>đoạn</a:t>
            </a:r>
            <a:r>
              <a:rPr lang="en-US" dirty="0"/>
              <a:t> 2 – </a:t>
            </a:r>
            <a:r>
              <a:rPr lang="en-US" dirty="0" err="1"/>
              <a:t>Huấn</a:t>
            </a:r>
            <a:r>
              <a:rPr lang="en-US" dirty="0"/>
              <a:t> </a:t>
            </a:r>
            <a:r>
              <a:rPr lang="en-US" dirty="0" err="1"/>
              <a:t>luyện</a:t>
            </a:r>
            <a:r>
              <a:rPr lang="en-US" dirty="0"/>
              <a:t> </a:t>
            </a:r>
            <a:r>
              <a:rPr lang="en-US" dirty="0" err="1"/>
              <a:t>cạnh</a:t>
            </a:r>
            <a:r>
              <a:rPr lang="en-US" dirty="0"/>
              <a:t> </a:t>
            </a:r>
            <a:r>
              <a:rPr lang="en-US" dirty="0" err="1"/>
              <a:t>tranh</a:t>
            </a:r>
            <a:endParaRPr lang="en-US" dirty="0"/>
          </a:p>
        </p:txBody>
      </p:sp>
      <p:graphicFrame>
        <p:nvGraphicFramePr>
          <p:cNvPr id="5" name="Content Placeholder 4">
            <a:extLst>
              <a:ext uri="{FF2B5EF4-FFF2-40B4-BE49-F238E27FC236}">
                <a16:creationId xmlns:a16="http://schemas.microsoft.com/office/drawing/2014/main" id="{5F7875E3-1DC6-8147-BBAE-8997F08440D8}"/>
              </a:ext>
            </a:extLst>
          </p:cNvPr>
          <p:cNvGraphicFramePr>
            <a:graphicFrameLocks noGrp="1"/>
          </p:cNvGraphicFramePr>
          <p:nvPr>
            <p:ph idx="1"/>
            <p:extLst>
              <p:ext uri="{D42A27DB-BD31-4B8C-83A1-F6EECF244321}">
                <p14:modId xmlns:p14="http://schemas.microsoft.com/office/powerpoint/2010/main" val="771821772"/>
              </p:ext>
            </p:extLst>
          </p:nvPr>
        </p:nvGraphicFramePr>
        <p:xfrm>
          <a:off x="447373" y="3869040"/>
          <a:ext cx="8262901" cy="2380748"/>
        </p:xfrm>
        <a:graphic>
          <a:graphicData uri="http://schemas.openxmlformats.org/drawingml/2006/table">
            <a:tbl>
              <a:tblPr firstRow="1" bandRow="1">
                <a:tableStyleId>{5C22544A-7EE6-4342-B048-85BDC9FD1C3A}</a:tableStyleId>
              </a:tblPr>
              <a:tblGrid>
                <a:gridCol w="2858810">
                  <a:extLst>
                    <a:ext uri="{9D8B030D-6E8A-4147-A177-3AD203B41FA5}">
                      <a16:colId xmlns:a16="http://schemas.microsoft.com/office/drawing/2014/main" val="715904867"/>
                    </a:ext>
                  </a:extLst>
                </a:gridCol>
                <a:gridCol w="2550876">
                  <a:extLst>
                    <a:ext uri="{9D8B030D-6E8A-4147-A177-3AD203B41FA5}">
                      <a16:colId xmlns:a16="http://schemas.microsoft.com/office/drawing/2014/main" val="850838201"/>
                    </a:ext>
                  </a:extLst>
                </a:gridCol>
                <a:gridCol w="2853215">
                  <a:extLst>
                    <a:ext uri="{9D8B030D-6E8A-4147-A177-3AD203B41FA5}">
                      <a16:colId xmlns:a16="http://schemas.microsoft.com/office/drawing/2014/main" val="1290894215"/>
                    </a:ext>
                  </a:extLst>
                </a:gridCol>
              </a:tblGrid>
              <a:tr h="595187">
                <a:tc>
                  <a:txBody>
                    <a:bodyPr/>
                    <a:lstStyle/>
                    <a:p>
                      <a:r>
                        <a:rPr lang="en-US" dirty="0" err="1"/>
                        <a:t>Mô</a:t>
                      </a:r>
                      <a:r>
                        <a:rPr lang="en-US" dirty="0"/>
                        <a:t> </a:t>
                      </a:r>
                      <a:r>
                        <a:rPr lang="en-US" dirty="0" err="1"/>
                        <a:t>hình</a:t>
                      </a:r>
                      <a:endParaRPr lang="en-US" dirty="0"/>
                    </a:p>
                  </a:txBody>
                  <a:tcPr/>
                </a:tc>
                <a:tc>
                  <a:txBody>
                    <a:bodyPr/>
                    <a:lstStyle/>
                    <a:p>
                      <a:r>
                        <a:rPr lang="en-US" dirty="0"/>
                        <a:t>Sau </a:t>
                      </a:r>
                      <a:r>
                        <a:rPr lang="en-US" dirty="0" err="1"/>
                        <a:t>khi</a:t>
                      </a:r>
                      <a:r>
                        <a:rPr lang="en-US" dirty="0"/>
                        <a:t> </a:t>
                      </a:r>
                      <a:r>
                        <a:rPr lang="en-US" dirty="0" err="1"/>
                        <a:t>huấn</a:t>
                      </a:r>
                      <a:r>
                        <a:rPr lang="en-US" dirty="0"/>
                        <a:t> </a:t>
                      </a:r>
                      <a:r>
                        <a:rPr lang="en-US" dirty="0" err="1"/>
                        <a:t>luyện</a:t>
                      </a:r>
                      <a:r>
                        <a:rPr lang="en-US" dirty="0"/>
                        <a:t> </a:t>
                      </a:r>
                      <a:r>
                        <a:rPr lang="en-US" dirty="0" err="1"/>
                        <a:t>nguồn</a:t>
                      </a:r>
                      <a:endParaRPr lang="en-US" dirty="0"/>
                    </a:p>
                  </a:txBody>
                  <a:tcPr/>
                </a:tc>
                <a:tc>
                  <a:txBody>
                    <a:bodyPr/>
                    <a:lstStyle/>
                    <a:p>
                      <a:r>
                        <a:rPr lang="en-US" dirty="0"/>
                        <a:t>Sau </a:t>
                      </a:r>
                      <a:r>
                        <a:rPr lang="en-US" dirty="0" err="1"/>
                        <a:t>khi</a:t>
                      </a:r>
                      <a:r>
                        <a:rPr lang="en-US" dirty="0"/>
                        <a:t> </a:t>
                      </a:r>
                      <a:r>
                        <a:rPr lang="en-US" dirty="0" err="1"/>
                        <a:t>huấn</a:t>
                      </a:r>
                      <a:r>
                        <a:rPr lang="en-US" dirty="0"/>
                        <a:t> </a:t>
                      </a:r>
                      <a:r>
                        <a:rPr lang="en-US" dirty="0" err="1"/>
                        <a:t>luyện</a:t>
                      </a:r>
                      <a:r>
                        <a:rPr lang="en-US" dirty="0"/>
                        <a:t> </a:t>
                      </a:r>
                      <a:r>
                        <a:rPr lang="en-US" dirty="0" err="1"/>
                        <a:t>cạnh</a:t>
                      </a:r>
                      <a:r>
                        <a:rPr lang="en-US" dirty="0"/>
                        <a:t> </a:t>
                      </a:r>
                      <a:r>
                        <a:rPr lang="en-US" dirty="0" err="1"/>
                        <a:t>tranh</a:t>
                      </a:r>
                      <a:endParaRPr lang="en-US" dirty="0"/>
                    </a:p>
                  </a:txBody>
                  <a:tcPr/>
                </a:tc>
                <a:extLst>
                  <a:ext uri="{0D108BD9-81ED-4DB2-BD59-A6C34878D82A}">
                    <a16:rowId xmlns:a16="http://schemas.microsoft.com/office/drawing/2014/main" val="757615300"/>
                  </a:ext>
                </a:extLst>
              </a:tr>
              <a:tr h="595187">
                <a:tc>
                  <a:txBody>
                    <a:bodyPr/>
                    <a:lstStyle/>
                    <a:p>
                      <a:r>
                        <a:rPr lang="en-US" dirty="0"/>
                        <a:t>Resnet101+DeeplabV2</a:t>
                      </a:r>
                    </a:p>
                  </a:txBody>
                  <a:tcPr/>
                </a:tc>
                <a:tc>
                  <a:txBody>
                    <a:bodyPr/>
                    <a:lstStyle/>
                    <a:p>
                      <a:r>
                        <a:rPr lang="en-US" dirty="0"/>
                        <a:t>36.93</a:t>
                      </a:r>
                    </a:p>
                  </a:txBody>
                  <a:tcPr/>
                </a:tc>
                <a:tc>
                  <a:txBody>
                    <a:bodyPr/>
                    <a:lstStyle/>
                    <a:p>
                      <a:r>
                        <a:rPr lang="en-US" b="1" dirty="0"/>
                        <a:t>45.39</a:t>
                      </a:r>
                    </a:p>
                  </a:txBody>
                  <a:tcPr/>
                </a:tc>
                <a:extLst>
                  <a:ext uri="{0D108BD9-81ED-4DB2-BD59-A6C34878D82A}">
                    <a16:rowId xmlns:a16="http://schemas.microsoft.com/office/drawing/2014/main" val="710296901"/>
                  </a:ext>
                </a:extLst>
              </a:tr>
              <a:tr h="595187">
                <a:tc>
                  <a:txBody>
                    <a:bodyPr/>
                    <a:lstStyle/>
                    <a:p>
                      <a:r>
                        <a:rPr lang="en-US" dirty="0"/>
                        <a:t>Hardnet68+GALD</a:t>
                      </a:r>
                    </a:p>
                  </a:txBody>
                  <a:tcPr/>
                </a:tc>
                <a:tc>
                  <a:txBody>
                    <a:bodyPr/>
                    <a:lstStyle/>
                    <a:p>
                      <a:r>
                        <a:rPr lang="en-US" dirty="0"/>
                        <a:t>32.17</a:t>
                      </a:r>
                    </a:p>
                  </a:txBody>
                  <a:tcPr/>
                </a:tc>
                <a:tc>
                  <a:txBody>
                    <a:bodyPr/>
                    <a:lstStyle/>
                    <a:p>
                      <a:r>
                        <a:rPr lang="en-US" dirty="0"/>
                        <a:t>42.88</a:t>
                      </a:r>
                    </a:p>
                  </a:txBody>
                  <a:tcPr/>
                </a:tc>
                <a:extLst>
                  <a:ext uri="{0D108BD9-81ED-4DB2-BD59-A6C34878D82A}">
                    <a16:rowId xmlns:a16="http://schemas.microsoft.com/office/drawing/2014/main" val="1344177804"/>
                  </a:ext>
                </a:extLst>
              </a:tr>
              <a:tr h="595187">
                <a:tc>
                  <a:txBody>
                    <a:bodyPr/>
                    <a:lstStyle/>
                    <a:p>
                      <a:r>
                        <a:rPr lang="en-US" dirty="0"/>
                        <a:t>Resnet101+DeeplabV2 (+Carla)</a:t>
                      </a:r>
                    </a:p>
                  </a:txBody>
                  <a:tcPr/>
                </a:tc>
                <a:tc>
                  <a:txBody>
                    <a:bodyPr/>
                    <a:lstStyle/>
                    <a:p>
                      <a:r>
                        <a:rPr lang="en-US" b="1" dirty="0"/>
                        <a:t>37.76</a:t>
                      </a:r>
                    </a:p>
                  </a:txBody>
                  <a:tcPr/>
                </a:tc>
                <a:tc>
                  <a:txBody>
                    <a:bodyPr/>
                    <a:lstStyle/>
                    <a:p>
                      <a:r>
                        <a:rPr lang="en-US" dirty="0"/>
                        <a:t>44.14</a:t>
                      </a:r>
                    </a:p>
                  </a:txBody>
                  <a:tcPr/>
                </a:tc>
                <a:extLst>
                  <a:ext uri="{0D108BD9-81ED-4DB2-BD59-A6C34878D82A}">
                    <a16:rowId xmlns:a16="http://schemas.microsoft.com/office/drawing/2014/main" val="2827653186"/>
                  </a:ext>
                </a:extLst>
              </a:tr>
            </a:tbl>
          </a:graphicData>
        </a:graphic>
      </p:graphicFrame>
      <p:sp>
        <p:nvSpPr>
          <p:cNvPr id="4" name="Slide Number Placeholder 3">
            <a:extLst>
              <a:ext uri="{FF2B5EF4-FFF2-40B4-BE49-F238E27FC236}">
                <a16:creationId xmlns:a16="http://schemas.microsoft.com/office/drawing/2014/main" id="{A926106D-4BEA-E24D-9328-D21AA5BEAB2C}"/>
              </a:ext>
            </a:extLst>
          </p:cNvPr>
          <p:cNvSpPr>
            <a:spLocks noGrp="1"/>
          </p:cNvSpPr>
          <p:nvPr>
            <p:ph type="sldNum" sz="quarter" idx="12"/>
          </p:nvPr>
        </p:nvSpPr>
        <p:spPr/>
        <p:txBody>
          <a:bodyPr/>
          <a:lstStyle/>
          <a:p>
            <a:fld id="{17CA4010-35C3-48DB-A282-899B6B79F12D}" type="slidenum">
              <a:rPr lang="en-US" altLang="en-US" smtClean="0"/>
              <a:pPr/>
              <a:t>30</a:t>
            </a:fld>
            <a:endParaRPr lang="en-US" altLang="en-US"/>
          </a:p>
        </p:txBody>
      </p:sp>
      <p:sp>
        <p:nvSpPr>
          <p:cNvPr id="6" name="TextBox 5">
            <a:extLst>
              <a:ext uri="{FF2B5EF4-FFF2-40B4-BE49-F238E27FC236}">
                <a16:creationId xmlns:a16="http://schemas.microsoft.com/office/drawing/2014/main" id="{DAF17EE9-9A01-3E46-9658-869497198DA5}"/>
              </a:ext>
            </a:extLst>
          </p:cNvPr>
          <p:cNvSpPr txBox="1"/>
          <p:nvPr/>
        </p:nvSpPr>
        <p:spPr>
          <a:xfrm>
            <a:off x="2135614" y="2169594"/>
            <a:ext cx="4671391" cy="1754326"/>
          </a:xfrm>
          <a:prstGeom prst="rect">
            <a:avLst/>
          </a:prstGeom>
          <a:noFill/>
        </p:spPr>
        <p:txBody>
          <a:bodyPr wrap="square" rtlCol="0">
            <a:spAutoFit/>
          </a:bodyPr>
          <a:lstStyle/>
          <a:p>
            <a:pPr marL="285750" indent="-285750">
              <a:buFont typeface="Arial" panose="020B0604020202020204" pitchFamily="34" charset="0"/>
              <a:buChar char="•"/>
            </a:pPr>
            <a:r>
              <a:rPr lang="vi-VN" dirty="0"/>
              <a:t>Kết quả ở giai đoạn 1 của mô hình rất quan trọng đối với việc huấn luyện ở giai đoạn 2</a:t>
            </a:r>
          </a:p>
          <a:p>
            <a:pPr marL="285750" indent="-285750">
              <a:buFont typeface="Arial" panose="020B0604020202020204" pitchFamily="34" charset="0"/>
              <a:buChar char="•"/>
            </a:pPr>
            <a:r>
              <a:rPr lang="vi-VN" dirty="0"/>
              <a:t>Hardnet68+GALD khớp dữ liệu tốt hơn</a:t>
            </a:r>
          </a:p>
          <a:p>
            <a:pPr marL="285750" indent="-285750">
              <a:buFont typeface="Arial" panose="020B0604020202020204" pitchFamily="34" charset="0"/>
              <a:buChar char="•"/>
            </a:pPr>
            <a:r>
              <a:rPr lang="vi-VN" dirty="0"/>
              <a:t>Resnet101+DeeplabV2 tổng quát hơn</a:t>
            </a:r>
          </a:p>
          <a:p>
            <a:r>
              <a:rPr lang="vi-VN" dirty="0"/>
              <a:t> </a:t>
            </a:r>
          </a:p>
          <a:p>
            <a:endParaRPr lang="en-US" dirty="0"/>
          </a:p>
        </p:txBody>
      </p:sp>
      <p:sp>
        <p:nvSpPr>
          <p:cNvPr id="7" name="TextBox 6">
            <a:extLst>
              <a:ext uri="{FF2B5EF4-FFF2-40B4-BE49-F238E27FC236}">
                <a16:creationId xmlns:a16="http://schemas.microsoft.com/office/drawing/2014/main" id="{B938EFB6-F507-9549-8FDF-DDF9C0C16250}"/>
              </a:ext>
            </a:extLst>
          </p:cNvPr>
          <p:cNvSpPr txBox="1"/>
          <p:nvPr/>
        </p:nvSpPr>
        <p:spPr>
          <a:xfrm>
            <a:off x="447373" y="1653412"/>
            <a:ext cx="3376482" cy="369332"/>
          </a:xfrm>
          <a:prstGeom prst="rect">
            <a:avLst/>
          </a:prstGeom>
          <a:noFill/>
        </p:spPr>
        <p:txBody>
          <a:bodyPr wrap="square" rtlCol="0">
            <a:spAutoFit/>
          </a:bodyPr>
          <a:lstStyle/>
          <a:p>
            <a:r>
              <a:rPr lang="en-US" b="1" dirty="0" err="1"/>
              <a:t>Tổng</a:t>
            </a:r>
            <a:r>
              <a:rPr lang="en-US" b="1" dirty="0"/>
              <a:t> </a:t>
            </a:r>
            <a:r>
              <a:rPr lang="en-US" b="1" dirty="0" err="1"/>
              <a:t>hợp</a:t>
            </a:r>
            <a:r>
              <a:rPr lang="en-US" b="1" dirty="0"/>
              <a:t> </a:t>
            </a:r>
            <a:r>
              <a:rPr lang="en-US" b="1" dirty="0" err="1"/>
              <a:t>kết</a:t>
            </a:r>
            <a:r>
              <a:rPr lang="en-US" b="1" dirty="0"/>
              <a:t> </a:t>
            </a:r>
            <a:r>
              <a:rPr lang="en-US" b="1" dirty="0" err="1"/>
              <a:t>quả</a:t>
            </a:r>
            <a:r>
              <a:rPr lang="en-US" b="1" dirty="0"/>
              <a:t> </a:t>
            </a:r>
            <a:r>
              <a:rPr lang="en-US" b="1" dirty="0" err="1"/>
              <a:t>sau</a:t>
            </a:r>
            <a:r>
              <a:rPr lang="en-US" b="1" dirty="0"/>
              <a:t> </a:t>
            </a:r>
            <a:r>
              <a:rPr lang="en-US" b="1" dirty="0" err="1"/>
              <a:t>giai</a:t>
            </a:r>
            <a:r>
              <a:rPr lang="en-US" b="1" dirty="0"/>
              <a:t> </a:t>
            </a:r>
            <a:r>
              <a:rPr lang="en-US" b="1" dirty="0" err="1"/>
              <a:t>đoạn</a:t>
            </a:r>
            <a:r>
              <a:rPr lang="en-US" b="1" dirty="0"/>
              <a:t> 2</a:t>
            </a:r>
          </a:p>
        </p:txBody>
      </p:sp>
    </p:spTree>
    <p:extLst>
      <p:ext uri="{BB962C8B-B14F-4D97-AF65-F5344CB8AC3E}">
        <p14:creationId xmlns:p14="http://schemas.microsoft.com/office/powerpoint/2010/main" val="3844239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4666-1388-C340-AAAE-25E6FD93F9A5}"/>
              </a:ext>
            </a:extLst>
          </p:cNvPr>
          <p:cNvSpPr>
            <a:spLocks noGrp="1"/>
          </p:cNvSpPr>
          <p:nvPr>
            <p:ph type="title"/>
          </p:nvPr>
        </p:nvSpPr>
        <p:spPr/>
        <p:txBody>
          <a:bodyPr/>
          <a:lstStyle/>
          <a:p>
            <a:r>
              <a:rPr lang="en-US" dirty="0" err="1"/>
              <a:t>Hình</a:t>
            </a:r>
            <a:r>
              <a:rPr lang="en-US" dirty="0"/>
              <a:t> </a:t>
            </a:r>
            <a:r>
              <a:rPr lang="en-US" dirty="0" err="1"/>
              <a:t>minh</a:t>
            </a:r>
            <a:r>
              <a:rPr lang="en-US" dirty="0"/>
              <a:t> </a:t>
            </a:r>
            <a:r>
              <a:rPr lang="en-US" dirty="0" err="1"/>
              <a:t>hoạ</a:t>
            </a:r>
            <a:endParaRPr lang="en-US" dirty="0"/>
          </a:p>
        </p:txBody>
      </p:sp>
      <p:pic>
        <p:nvPicPr>
          <p:cNvPr id="6" name="Content Placeholder 5" descr="A picture containing text, outdoor, way, road&#10;&#10;Description automatically generated">
            <a:extLst>
              <a:ext uri="{FF2B5EF4-FFF2-40B4-BE49-F238E27FC236}">
                <a16:creationId xmlns:a16="http://schemas.microsoft.com/office/drawing/2014/main" id="{1290B926-0223-104B-8954-BA639BA344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875" y="1154250"/>
            <a:ext cx="7588250" cy="1897063"/>
          </a:xfrm>
        </p:spPr>
      </p:pic>
      <p:sp>
        <p:nvSpPr>
          <p:cNvPr id="4" name="Slide Number Placeholder 3">
            <a:extLst>
              <a:ext uri="{FF2B5EF4-FFF2-40B4-BE49-F238E27FC236}">
                <a16:creationId xmlns:a16="http://schemas.microsoft.com/office/drawing/2014/main" id="{08B68C06-F18D-CB4C-AAA6-6BF2BE4DAB97}"/>
              </a:ext>
            </a:extLst>
          </p:cNvPr>
          <p:cNvSpPr>
            <a:spLocks noGrp="1"/>
          </p:cNvSpPr>
          <p:nvPr>
            <p:ph type="sldNum" sz="quarter" idx="12"/>
          </p:nvPr>
        </p:nvSpPr>
        <p:spPr/>
        <p:txBody>
          <a:bodyPr/>
          <a:lstStyle/>
          <a:p>
            <a:fld id="{17CA4010-35C3-48DB-A282-899B6B79F12D}" type="slidenum">
              <a:rPr lang="en-US" altLang="en-US" smtClean="0"/>
              <a:pPr/>
              <a:t>31</a:t>
            </a:fld>
            <a:endParaRPr lang="en-US" altLang="en-US"/>
          </a:p>
        </p:txBody>
      </p:sp>
      <p:pic>
        <p:nvPicPr>
          <p:cNvPr id="8" name="Picture 7" descr="A screenshot of a video game&#10;&#10;Description automatically generated with medium confidence">
            <a:extLst>
              <a:ext uri="{FF2B5EF4-FFF2-40B4-BE49-F238E27FC236}">
                <a16:creationId xmlns:a16="http://schemas.microsoft.com/office/drawing/2014/main" id="{25F3367E-009F-F243-97BB-82250D63E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875" y="3806688"/>
            <a:ext cx="7588250" cy="2529416"/>
          </a:xfrm>
          <a:prstGeom prst="rect">
            <a:avLst/>
          </a:prstGeom>
        </p:spPr>
      </p:pic>
      <p:sp>
        <p:nvSpPr>
          <p:cNvPr id="9" name="TextBox 8">
            <a:extLst>
              <a:ext uri="{FF2B5EF4-FFF2-40B4-BE49-F238E27FC236}">
                <a16:creationId xmlns:a16="http://schemas.microsoft.com/office/drawing/2014/main" id="{E2BAA2C9-C1BA-8848-8E52-AA8A4FD277B3}"/>
              </a:ext>
            </a:extLst>
          </p:cNvPr>
          <p:cNvSpPr txBox="1"/>
          <p:nvPr/>
        </p:nvSpPr>
        <p:spPr>
          <a:xfrm>
            <a:off x="2355574" y="3068754"/>
            <a:ext cx="516835" cy="276999"/>
          </a:xfrm>
          <a:prstGeom prst="rect">
            <a:avLst/>
          </a:prstGeom>
          <a:noFill/>
        </p:spPr>
        <p:txBody>
          <a:bodyPr wrap="square" rtlCol="0">
            <a:spAutoFit/>
          </a:bodyPr>
          <a:lstStyle/>
          <a:p>
            <a:r>
              <a:rPr lang="en-US" sz="1200" dirty="0" err="1"/>
              <a:t>Ảnh</a:t>
            </a:r>
            <a:r>
              <a:rPr lang="en-US" sz="1200" dirty="0"/>
              <a:t> </a:t>
            </a:r>
          </a:p>
        </p:txBody>
      </p:sp>
      <p:sp>
        <p:nvSpPr>
          <p:cNvPr id="10" name="TextBox 9">
            <a:extLst>
              <a:ext uri="{FF2B5EF4-FFF2-40B4-BE49-F238E27FC236}">
                <a16:creationId xmlns:a16="http://schemas.microsoft.com/office/drawing/2014/main" id="{844D3B44-E917-CB43-A360-8C6FB474CDEC}"/>
              </a:ext>
            </a:extLst>
          </p:cNvPr>
          <p:cNvSpPr txBox="1"/>
          <p:nvPr/>
        </p:nvSpPr>
        <p:spPr>
          <a:xfrm>
            <a:off x="6271593" y="3068754"/>
            <a:ext cx="516835" cy="276999"/>
          </a:xfrm>
          <a:prstGeom prst="rect">
            <a:avLst/>
          </a:prstGeom>
          <a:noFill/>
        </p:spPr>
        <p:txBody>
          <a:bodyPr wrap="square" rtlCol="0">
            <a:spAutoFit/>
          </a:bodyPr>
          <a:lstStyle/>
          <a:p>
            <a:r>
              <a:rPr lang="en-US" sz="1200" dirty="0" err="1"/>
              <a:t>Nhãn</a:t>
            </a:r>
            <a:endParaRPr lang="en-US" sz="1200" dirty="0"/>
          </a:p>
        </p:txBody>
      </p:sp>
      <p:sp>
        <p:nvSpPr>
          <p:cNvPr id="11" name="TextBox 10">
            <a:extLst>
              <a:ext uri="{FF2B5EF4-FFF2-40B4-BE49-F238E27FC236}">
                <a16:creationId xmlns:a16="http://schemas.microsoft.com/office/drawing/2014/main" id="{7170E33E-66D8-5F4A-B2DE-54794C8ADCB5}"/>
              </a:ext>
            </a:extLst>
          </p:cNvPr>
          <p:cNvSpPr txBox="1"/>
          <p:nvPr/>
        </p:nvSpPr>
        <p:spPr>
          <a:xfrm>
            <a:off x="34243" y="4246727"/>
            <a:ext cx="778961" cy="261610"/>
          </a:xfrm>
          <a:prstGeom prst="rect">
            <a:avLst/>
          </a:prstGeom>
          <a:noFill/>
        </p:spPr>
        <p:txBody>
          <a:bodyPr wrap="square" rtlCol="0">
            <a:spAutoFit/>
          </a:bodyPr>
          <a:lstStyle/>
          <a:p>
            <a:r>
              <a:rPr lang="en-US" sz="1100" dirty="0" err="1"/>
              <a:t>G.đoạn</a:t>
            </a:r>
            <a:r>
              <a:rPr lang="en-US" sz="1100" dirty="0"/>
              <a:t>  1</a:t>
            </a:r>
          </a:p>
        </p:txBody>
      </p:sp>
      <p:sp>
        <p:nvSpPr>
          <p:cNvPr id="12" name="TextBox 11">
            <a:extLst>
              <a:ext uri="{FF2B5EF4-FFF2-40B4-BE49-F238E27FC236}">
                <a16:creationId xmlns:a16="http://schemas.microsoft.com/office/drawing/2014/main" id="{ED52EAB0-CAF7-F341-9FDB-A6D4006C4B88}"/>
              </a:ext>
            </a:extLst>
          </p:cNvPr>
          <p:cNvSpPr txBox="1"/>
          <p:nvPr/>
        </p:nvSpPr>
        <p:spPr>
          <a:xfrm>
            <a:off x="0" y="5703750"/>
            <a:ext cx="847448" cy="261610"/>
          </a:xfrm>
          <a:prstGeom prst="rect">
            <a:avLst/>
          </a:prstGeom>
          <a:noFill/>
        </p:spPr>
        <p:txBody>
          <a:bodyPr wrap="square" rtlCol="0">
            <a:spAutoFit/>
          </a:bodyPr>
          <a:lstStyle/>
          <a:p>
            <a:r>
              <a:rPr lang="en-US" sz="1100" dirty="0" err="1"/>
              <a:t>G.đoạn</a:t>
            </a:r>
            <a:r>
              <a:rPr lang="en-US" sz="1100" dirty="0"/>
              <a:t> 2</a:t>
            </a:r>
          </a:p>
        </p:txBody>
      </p:sp>
      <p:sp>
        <p:nvSpPr>
          <p:cNvPr id="13" name="TextBox 12">
            <a:extLst>
              <a:ext uri="{FF2B5EF4-FFF2-40B4-BE49-F238E27FC236}">
                <a16:creationId xmlns:a16="http://schemas.microsoft.com/office/drawing/2014/main" id="{DA8A7F69-65A3-1F4E-8502-6C2B4843CCF3}"/>
              </a:ext>
            </a:extLst>
          </p:cNvPr>
          <p:cNvSpPr txBox="1"/>
          <p:nvPr/>
        </p:nvSpPr>
        <p:spPr>
          <a:xfrm>
            <a:off x="1093304" y="3457598"/>
            <a:ext cx="1779105" cy="276999"/>
          </a:xfrm>
          <a:prstGeom prst="rect">
            <a:avLst/>
          </a:prstGeom>
          <a:noFill/>
        </p:spPr>
        <p:txBody>
          <a:bodyPr wrap="square" rtlCol="0">
            <a:spAutoFit/>
          </a:bodyPr>
          <a:lstStyle/>
          <a:p>
            <a:r>
              <a:rPr lang="en-US" sz="1200" dirty="0"/>
              <a:t>Resnet101+DeeplabV2</a:t>
            </a:r>
          </a:p>
        </p:txBody>
      </p:sp>
      <p:sp>
        <p:nvSpPr>
          <p:cNvPr id="14" name="TextBox 13">
            <a:extLst>
              <a:ext uri="{FF2B5EF4-FFF2-40B4-BE49-F238E27FC236}">
                <a16:creationId xmlns:a16="http://schemas.microsoft.com/office/drawing/2014/main" id="{CA580C86-0E82-2844-80EB-18C479C69511}"/>
              </a:ext>
            </a:extLst>
          </p:cNvPr>
          <p:cNvSpPr txBox="1"/>
          <p:nvPr/>
        </p:nvSpPr>
        <p:spPr>
          <a:xfrm>
            <a:off x="3950804" y="3457599"/>
            <a:ext cx="1242391" cy="276999"/>
          </a:xfrm>
          <a:prstGeom prst="rect">
            <a:avLst/>
          </a:prstGeom>
          <a:noFill/>
        </p:spPr>
        <p:txBody>
          <a:bodyPr wrap="square" rtlCol="0">
            <a:spAutoFit/>
          </a:bodyPr>
          <a:lstStyle/>
          <a:p>
            <a:r>
              <a:rPr lang="en-US" sz="1200" dirty="0"/>
              <a:t>Hardnet68+Gald</a:t>
            </a:r>
          </a:p>
        </p:txBody>
      </p:sp>
      <p:sp>
        <p:nvSpPr>
          <p:cNvPr id="15" name="TextBox 14">
            <a:extLst>
              <a:ext uri="{FF2B5EF4-FFF2-40B4-BE49-F238E27FC236}">
                <a16:creationId xmlns:a16="http://schemas.microsoft.com/office/drawing/2014/main" id="{B2EB11F8-8B1E-C14A-AF05-91D3A5938858}"/>
              </a:ext>
            </a:extLst>
          </p:cNvPr>
          <p:cNvSpPr txBox="1"/>
          <p:nvPr/>
        </p:nvSpPr>
        <p:spPr>
          <a:xfrm>
            <a:off x="6082747" y="3457598"/>
            <a:ext cx="2136913" cy="276999"/>
          </a:xfrm>
          <a:prstGeom prst="rect">
            <a:avLst/>
          </a:prstGeom>
          <a:noFill/>
        </p:spPr>
        <p:txBody>
          <a:bodyPr wrap="square" rtlCol="0">
            <a:spAutoFit/>
          </a:bodyPr>
          <a:lstStyle/>
          <a:p>
            <a:r>
              <a:rPr lang="en-US" sz="1200" dirty="0"/>
              <a:t>Resnet101+DeeplabV2(+Carla)</a:t>
            </a:r>
          </a:p>
        </p:txBody>
      </p:sp>
    </p:spTree>
    <p:extLst>
      <p:ext uri="{BB962C8B-B14F-4D97-AF65-F5344CB8AC3E}">
        <p14:creationId xmlns:p14="http://schemas.microsoft.com/office/powerpoint/2010/main" val="589798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DB21-CB78-9E48-B757-3303A28574FB}"/>
              </a:ext>
            </a:extLst>
          </p:cNvPr>
          <p:cNvSpPr>
            <a:spLocks noGrp="1"/>
          </p:cNvSpPr>
          <p:nvPr>
            <p:ph type="title"/>
          </p:nvPr>
        </p:nvSpPr>
        <p:spPr/>
        <p:txBody>
          <a:bodyPr/>
          <a:lstStyle/>
          <a:p>
            <a:r>
              <a:rPr lang="en-US" dirty="0" err="1"/>
              <a:t>Giai</a:t>
            </a:r>
            <a:r>
              <a:rPr lang="en-US" dirty="0"/>
              <a:t> </a:t>
            </a:r>
            <a:r>
              <a:rPr lang="en-US" dirty="0" err="1"/>
              <a:t>đoạn</a:t>
            </a:r>
            <a:r>
              <a:rPr lang="en-US" dirty="0"/>
              <a:t> 3 – </a:t>
            </a:r>
            <a:r>
              <a:rPr lang="en-US" dirty="0" err="1"/>
              <a:t>Huấn</a:t>
            </a:r>
            <a:r>
              <a:rPr lang="en-US" dirty="0"/>
              <a:t> </a:t>
            </a:r>
            <a:r>
              <a:rPr lang="en-US" dirty="0" err="1"/>
              <a:t>luyện</a:t>
            </a:r>
            <a:r>
              <a:rPr lang="en-US" dirty="0"/>
              <a:t> </a:t>
            </a:r>
            <a:r>
              <a:rPr lang="en-US" dirty="0" err="1"/>
              <a:t>chắt</a:t>
            </a:r>
            <a:r>
              <a:rPr lang="en-US" dirty="0"/>
              <a:t> </a:t>
            </a:r>
            <a:r>
              <a:rPr lang="en-US" dirty="0" err="1"/>
              <a:t>lọc</a:t>
            </a:r>
            <a:endParaRPr lang="en-US" dirty="0"/>
          </a:p>
        </p:txBody>
      </p:sp>
      <p:pic>
        <p:nvPicPr>
          <p:cNvPr id="6" name="Content Placeholder 5" descr="A picture containing map&#10;&#10;Description automatically generated">
            <a:extLst>
              <a:ext uri="{FF2B5EF4-FFF2-40B4-BE49-F238E27FC236}">
                <a16:creationId xmlns:a16="http://schemas.microsoft.com/office/drawing/2014/main" id="{73BB7766-9F00-E94E-97D4-1890CC7D79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02357" y="2087503"/>
            <a:ext cx="2965324" cy="1482663"/>
          </a:xfrm>
        </p:spPr>
      </p:pic>
      <p:sp>
        <p:nvSpPr>
          <p:cNvPr id="4" name="Slide Number Placeholder 3">
            <a:extLst>
              <a:ext uri="{FF2B5EF4-FFF2-40B4-BE49-F238E27FC236}">
                <a16:creationId xmlns:a16="http://schemas.microsoft.com/office/drawing/2014/main" id="{7F3ED678-AA9D-1643-B911-E1E4737F9146}"/>
              </a:ext>
            </a:extLst>
          </p:cNvPr>
          <p:cNvSpPr>
            <a:spLocks noGrp="1"/>
          </p:cNvSpPr>
          <p:nvPr>
            <p:ph type="sldNum" sz="quarter" idx="12"/>
          </p:nvPr>
        </p:nvSpPr>
        <p:spPr/>
        <p:txBody>
          <a:bodyPr/>
          <a:lstStyle/>
          <a:p>
            <a:fld id="{17CA4010-35C3-48DB-A282-899B6B79F12D}" type="slidenum">
              <a:rPr lang="en-US" altLang="en-US" smtClean="0"/>
              <a:pPr/>
              <a:t>32</a:t>
            </a:fld>
            <a:endParaRPr lang="en-US" altLang="en-US"/>
          </a:p>
        </p:txBody>
      </p:sp>
      <p:pic>
        <p:nvPicPr>
          <p:cNvPr id="8" name="Picture 7" descr="Map&#10;&#10;Description automatically generated">
            <a:extLst>
              <a:ext uri="{FF2B5EF4-FFF2-40B4-BE49-F238E27FC236}">
                <a16:creationId xmlns:a16="http://schemas.microsoft.com/office/drawing/2014/main" id="{D3DBD6A9-03EA-2046-83BD-8F1EB8624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357" y="4318249"/>
            <a:ext cx="2965324" cy="1482663"/>
          </a:xfrm>
          <a:prstGeom prst="rect">
            <a:avLst/>
          </a:prstGeom>
        </p:spPr>
      </p:pic>
      <p:sp>
        <p:nvSpPr>
          <p:cNvPr id="9" name="TextBox 8">
            <a:extLst>
              <a:ext uri="{FF2B5EF4-FFF2-40B4-BE49-F238E27FC236}">
                <a16:creationId xmlns:a16="http://schemas.microsoft.com/office/drawing/2014/main" id="{3CE2EB7B-8528-E749-81EA-EDB52052E3A3}"/>
              </a:ext>
            </a:extLst>
          </p:cNvPr>
          <p:cNvSpPr txBox="1"/>
          <p:nvPr/>
        </p:nvSpPr>
        <p:spPr>
          <a:xfrm>
            <a:off x="191069" y="2228671"/>
            <a:ext cx="4046709"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a:t>
            </a:r>
            <a:r>
              <a:rPr lang="en-US" dirty="0" err="1"/>
              <a:t>có</a:t>
            </a:r>
            <a:r>
              <a:rPr lang="en-US" dirty="0"/>
              <a:t> </a:t>
            </a:r>
            <a:r>
              <a:rPr lang="en-US" dirty="0" err="1"/>
              <a:t>được</a:t>
            </a:r>
            <a:r>
              <a:rPr lang="en-US" dirty="0"/>
              <a:t> </a:t>
            </a:r>
            <a:r>
              <a:rPr lang="en-US" dirty="0" err="1"/>
              <a:t>ở</a:t>
            </a:r>
            <a:r>
              <a:rPr lang="en-US" dirty="0"/>
              <a:t> </a:t>
            </a:r>
            <a:r>
              <a:rPr lang="en-US" dirty="0" err="1"/>
              <a:t>giai</a:t>
            </a:r>
            <a:r>
              <a:rPr lang="en-US" dirty="0"/>
              <a:t> </a:t>
            </a:r>
            <a:r>
              <a:rPr lang="en-US" dirty="0" err="1"/>
              <a:t>đoạn</a:t>
            </a:r>
            <a:r>
              <a:rPr lang="en-US" dirty="0"/>
              <a:t> 2 </a:t>
            </a:r>
            <a:r>
              <a:rPr lang="en-US" dirty="0" err="1"/>
              <a:t>sinh</a:t>
            </a:r>
            <a:r>
              <a:rPr lang="en-US" dirty="0"/>
              <a:t> </a:t>
            </a:r>
            <a:r>
              <a:rPr lang="en-US" dirty="0" err="1"/>
              <a:t>giả</a:t>
            </a:r>
            <a:r>
              <a:rPr lang="en-US" dirty="0"/>
              <a:t> </a:t>
            </a:r>
            <a:r>
              <a:rPr lang="en-US" dirty="0" err="1"/>
              <a:t>nhãn</a:t>
            </a:r>
            <a:r>
              <a:rPr lang="en-US" dirty="0"/>
              <a:t> </a:t>
            </a:r>
            <a:r>
              <a:rPr lang="en-US" dirty="0" err="1"/>
              <a:t>cho</a:t>
            </a:r>
            <a:r>
              <a:rPr lang="en-US" dirty="0"/>
              <a:t> Cityscapes </a:t>
            </a:r>
          </a:p>
          <a:p>
            <a:pPr marL="285750" indent="-285750">
              <a:buFont typeface="Arial" panose="020B0604020202020204" pitchFamily="34" charset="0"/>
              <a:buChar char="•"/>
            </a:pPr>
            <a:r>
              <a:rPr lang="en-US" dirty="0" err="1"/>
              <a:t>Cấu</a:t>
            </a:r>
            <a:r>
              <a:rPr lang="en-US" dirty="0"/>
              <a:t> </a:t>
            </a:r>
            <a:r>
              <a:rPr lang="en-US" dirty="0" err="1"/>
              <a:t>hình</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mô</a:t>
            </a:r>
            <a:r>
              <a:rPr lang="en-US" dirty="0"/>
              <a:t> </a:t>
            </a:r>
            <a:r>
              <a:rPr lang="en-US" dirty="0" err="1"/>
              <a:t>hình</a:t>
            </a:r>
            <a:r>
              <a:rPr lang="en-US" dirty="0"/>
              <a:t> </a:t>
            </a:r>
            <a:r>
              <a:rPr lang="en-US" dirty="0" err="1"/>
              <a:t>không</a:t>
            </a:r>
            <a:r>
              <a:rPr lang="en-US" dirty="0"/>
              <a:t> </a:t>
            </a:r>
            <a:r>
              <a:rPr lang="en-US" dirty="0" err="1"/>
              <a:t>khác</a:t>
            </a:r>
            <a:r>
              <a:rPr lang="en-US" dirty="0"/>
              <a:t> </a:t>
            </a:r>
            <a:r>
              <a:rPr lang="en-US" dirty="0" err="1"/>
              <a:t>gì</a:t>
            </a:r>
            <a:r>
              <a:rPr lang="en-US" dirty="0"/>
              <a:t> </a:t>
            </a:r>
            <a:r>
              <a:rPr lang="en-US" dirty="0" err="1"/>
              <a:t>giai</a:t>
            </a:r>
            <a:r>
              <a:rPr lang="en-US" dirty="0"/>
              <a:t> </a:t>
            </a:r>
            <a:r>
              <a:rPr lang="en-US" dirty="0" err="1"/>
              <a:t>đoạn</a:t>
            </a:r>
            <a:r>
              <a:rPr lang="en-US" dirty="0"/>
              <a:t> 1</a:t>
            </a:r>
          </a:p>
        </p:txBody>
      </p:sp>
      <p:sp>
        <p:nvSpPr>
          <p:cNvPr id="10" name="TextBox 9">
            <a:extLst>
              <a:ext uri="{FF2B5EF4-FFF2-40B4-BE49-F238E27FC236}">
                <a16:creationId xmlns:a16="http://schemas.microsoft.com/office/drawing/2014/main" id="{4E8E3871-4356-A24F-A894-F566097A6AAE}"/>
              </a:ext>
            </a:extLst>
          </p:cNvPr>
          <p:cNvSpPr txBox="1"/>
          <p:nvPr/>
        </p:nvSpPr>
        <p:spPr>
          <a:xfrm>
            <a:off x="191069" y="1241839"/>
            <a:ext cx="3327383" cy="646331"/>
          </a:xfrm>
          <a:prstGeom prst="rect">
            <a:avLst/>
          </a:prstGeom>
          <a:noFill/>
        </p:spPr>
        <p:txBody>
          <a:bodyPr wrap="square" rtlCol="0">
            <a:spAutoFit/>
          </a:bodyPr>
          <a:lstStyle/>
          <a:p>
            <a:r>
              <a:rPr lang="en-US" b="1" dirty="0" err="1"/>
              <a:t>Mục</a:t>
            </a:r>
            <a:r>
              <a:rPr lang="en-US" b="1" dirty="0"/>
              <a:t> </a:t>
            </a:r>
            <a:r>
              <a:rPr lang="en-US" b="1" dirty="0" err="1"/>
              <a:t>đích</a:t>
            </a:r>
            <a:r>
              <a:rPr lang="en-US" b="1" dirty="0"/>
              <a:t> </a:t>
            </a:r>
            <a:r>
              <a:rPr lang="en-US" b="1" dirty="0" err="1"/>
              <a:t>nhằm</a:t>
            </a:r>
            <a:r>
              <a:rPr lang="en-US" b="1" dirty="0"/>
              <a:t> </a:t>
            </a:r>
            <a:r>
              <a:rPr lang="en-US" b="1" dirty="0" err="1"/>
              <a:t>nâng</a:t>
            </a:r>
            <a:r>
              <a:rPr lang="en-US" b="1" dirty="0"/>
              <a:t> </a:t>
            </a:r>
            <a:r>
              <a:rPr lang="en-US" b="1" dirty="0" err="1"/>
              <a:t>cao</a:t>
            </a:r>
            <a:r>
              <a:rPr lang="en-US" b="1" dirty="0"/>
              <a:t> </a:t>
            </a:r>
            <a:r>
              <a:rPr lang="en-US" b="1" dirty="0" err="1"/>
              <a:t>hiệu</a:t>
            </a:r>
            <a:r>
              <a:rPr lang="en-US" b="1" dirty="0"/>
              <a:t> </a:t>
            </a:r>
            <a:r>
              <a:rPr lang="en-US" b="1" dirty="0" err="1"/>
              <a:t>năng</a:t>
            </a:r>
            <a:r>
              <a:rPr lang="en-US" b="1" dirty="0"/>
              <a:t> </a:t>
            </a:r>
            <a:r>
              <a:rPr lang="en-US" b="1" dirty="0" err="1"/>
              <a:t>của</a:t>
            </a:r>
            <a:r>
              <a:rPr lang="en-US" b="1" dirty="0"/>
              <a:t> </a:t>
            </a:r>
            <a:r>
              <a:rPr lang="en-US" b="1" dirty="0" err="1"/>
              <a:t>mô</a:t>
            </a:r>
            <a:r>
              <a:rPr lang="en-US" b="1" dirty="0"/>
              <a:t> </a:t>
            </a:r>
            <a:r>
              <a:rPr lang="en-US" b="1" dirty="0" err="1"/>
              <a:t>hình</a:t>
            </a:r>
            <a:endParaRPr lang="en-US" b="1" dirty="0"/>
          </a:p>
        </p:txBody>
      </p:sp>
      <p:sp>
        <p:nvSpPr>
          <p:cNvPr id="5" name="TextBox 4">
            <a:extLst>
              <a:ext uri="{FF2B5EF4-FFF2-40B4-BE49-F238E27FC236}">
                <a16:creationId xmlns:a16="http://schemas.microsoft.com/office/drawing/2014/main" id="{7EA9EACC-21E5-8046-821A-31302A851109}"/>
              </a:ext>
            </a:extLst>
          </p:cNvPr>
          <p:cNvSpPr txBox="1"/>
          <p:nvPr/>
        </p:nvSpPr>
        <p:spPr>
          <a:xfrm>
            <a:off x="191069" y="4797861"/>
            <a:ext cx="3871776"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t>Hiệu</a:t>
            </a:r>
            <a:r>
              <a:rPr lang="en-US" dirty="0"/>
              <a:t> </a:t>
            </a:r>
            <a:r>
              <a:rPr lang="en-US" dirty="0" err="1"/>
              <a:t>năng</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với</a:t>
            </a:r>
            <a:r>
              <a:rPr lang="en-US" dirty="0"/>
              <a:t> </a:t>
            </a:r>
            <a:r>
              <a:rPr lang="en-US" dirty="0" err="1"/>
              <a:t>kích</a:t>
            </a:r>
            <a:r>
              <a:rPr lang="en-US" dirty="0"/>
              <a:t> </a:t>
            </a:r>
            <a:r>
              <a:rPr lang="en-US" dirty="0" err="1"/>
              <a:t>thước</a:t>
            </a:r>
            <a:r>
              <a:rPr lang="en-US" dirty="0"/>
              <a:t> [1024, 512] </a:t>
            </a:r>
            <a:r>
              <a:rPr lang="en-US" dirty="0" err="1"/>
              <a:t>thay</a:t>
            </a:r>
            <a:r>
              <a:rPr lang="en-US" dirty="0"/>
              <a:t> </a:t>
            </a:r>
            <a:r>
              <a:rPr lang="en-US" dirty="0" err="1"/>
              <a:t>đổi</a:t>
            </a:r>
            <a:r>
              <a:rPr lang="en-US" dirty="0"/>
              <a:t> </a:t>
            </a:r>
            <a:r>
              <a:rPr lang="en-US" dirty="0" err="1"/>
              <a:t>không</a:t>
            </a:r>
            <a:r>
              <a:rPr lang="en-US" dirty="0"/>
              <a:t> </a:t>
            </a:r>
            <a:r>
              <a:rPr lang="en-US" dirty="0" err="1"/>
              <a:t>đáng</a:t>
            </a:r>
            <a:r>
              <a:rPr lang="en-US" dirty="0"/>
              <a:t> </a:t>
            </a:r>
            <a:r>
              <a:rPr lang="en-US" dirty="0" err="1"/>
              <a:t>kể</a:t>
            </a:r>
            <a:endParaRPr lang="en-US" dirty="0"/>
          </a:p>
          <a:p>
            <a:pPr marL="285750" indent="-285750">
              <a:buFont typeface="Arial" panose="020B0604020202020204" pitchFamily="34" charset="0"/>
              <a:buChar char="•"/>
            </a:pPr>
            <a:r>
              <a:rPr lang="en-US" dirty="0" err="1"/>
              <a:t>Hiệu</a:t>
            </a:r>
            <a:r>
              <a:rPr lang="en-US" dirty="0"/>
              <a:t> </a:t>
            </a:r>
            <a:r>
              <a:rPr lang="en-US" dirty="0" err="1"/>
              <a:t>năng</a:t>
            </a:r>
            <a:r>
              <a:rPr lang="en-US" dirty="0"/>
              <a:t> </a:t>
            </a:r>
            <a:r>
              <a:rPr lang="en-US" dirty="0" err="1"/>
              <a:t>mô</a:t>
            </a:r>
            <a:r>
              <a:rPr lang="en-US" dirty="0"/>
              <a:t> </a:t>
            </a:r>
            <a:r>
              <a:rPr lang="en-US" dirty="0" err="1"/>
              <a:t>hình</a:t>
            </a:r>
            <a:r>
              <a:rPr lang="en-US" dirty="0"/>
              <a:t> </a:t>
            </a:r>
            <a:r>
              <a:rPr lang="en-US" dirty="0" err="1"/>
              <a:t>với</a:t>
            </a:r>
            <a:r>
              <a:rPr lang="en-US" dirty="0"/>
              <a:t> </a:t>
            </a:r>
            <a:r>
              <a:rPr lang="en-US" dirty="0" err="1"/>
              <a:t>kích</a:t>
            </a:r>
            <a:r>
              <a:rPr lang="en-US" dirty="0"/>
              <a:t> </a:t>
            </a:r>
            <a:r>
              <a:rPr lang="en-US" dirty="0" err="1"/>
              <a:t>thước</a:t>
            </a:r>
            <a:r>
              <a:rPr lang="en-US" dirty="0"/>
              <a:t> </a:t>
            </a:r>
            <a:r>
              <a:rPr lang="en-US" dirty="0" err="1"/>
              <a:t>gốc</a:t>
            </a:r>
            <a:r>
              <a:rPr lang="en-US" dirty="0"/>
              <a:t> </a:t>
            </a:r>
            <a:r>
              <a:rPr lang="en-US" dirty="0" err="1"/>
              <a:t>của</a:t>
            </a:r>
            <a:r>
              <a:rPr lang="en-US" dirty="0"/>
              <a:t> </a:t>
            </a:r>
            <a:r>
              <a:rPr lang="en-US" dirty="0" err="1"/>
              <a:t>ảnh</a:t>
            </a:r>
            <a:r>
              <a:rPr lang="en-US" dirty="0"/>
              <a:t> [2048, 1024] </a:t>
            </a:r>
            <a:r>
              <a:rPr lang="en-US" dirty="0" err="1"/>
              <a:t>cải</a:t>
            </a:r>
            <a:r>
              <a:rPr lang="en-US" dirty="0"/>
              <a:t> </a:t>
            </a:r>
            <a:r>
              <a:rPr lang="en-US" dirty="0" err="1"/>
              <a:t>thiện</a:t>
            </a:r>
            <a:r>
              <a:rPr lang="en-US" dirty="0"/>
              <a:t> </a:t>
            </a:r>
            <a:r>
              <a:rPr lang="en-US" dirty="0" err="1"/>
              <a:t>rõ</a:t>
            </a:r>
            <a:r>
              <a:rPr lang="en-US" dirty="0"/>
              <a:t> </a:t>
            </a:r>
            <a:r>
              <a:rPr lang="en-US" dirty="0" err="1"/>
              <a:t>rệt</a:t>
            </a:r>
            <a:endParaRPr lang="en-US" dirty="0"/>
          </a:p>
        </p:txBody>
      </p:sp>
      <p:sp>
        <p:nvSpPr>
          <p:cNvPr id="7" name="TextBox 6">
            <a:extLst>
              <a:ext uri="{FF2B5EF4-FFF2-40B4-BE49-F238E27FC236}">
                <a16:creationId xmlns:a16="http://schemas.microsoft.com/office/drawing/2014/main" id="{4D536CEF-95FF-544A-944E-94753DC23874}"/>
              </a:ext>
            </a:extLst>
          </p:cNvPr>
          <p:cNvSpPr txBox="1"/>
          <p:nvPr/>
        </p:nvSpPr>
        <p:spPr>
          <a:xfrm>
            <a:off x="191069" y="3853319"/>
            <a:ext cx="3560049" cy="646331"/>
          </a:xfrm>
          <a:prstGeom prst="rect">
            <a:avLst/>
          </a:prstGeom>
          <a:noFill/>
        </p:spPr>
        <p:txBody>
          <a:bodyPr wrap="square" rtlCol="0">
            <a:spAutoFit/>
          </a:bodyPr>
          <a:lstStyle/>
          <a:p>
            <a:r>
              <a:rPr lang="en-US" b="1" dirty="0"/>
              <a:t>Sau </a:t>
            </a:r>
            <a:r>
              <a:rPr lang="en-US" b="1" dirty="0" err="1"/>
              <a:t>khi</a:t>
            </a:r>
            <a:r>
              <a:rPr lang="en-US" b="1" dirty="0"/>
              <a:t> </a:t>
            </a:r>
            <a:r>
              <a:rPr lang="en-US" b="1" dirty="0" err="1"/>
              <a:t>đánh</a:t>
            </a:r>
            <a:r>
              <a:rPr lang="en-US" b="1" dirty="0"/>
              <a:t> </a:t>
            </a:r>
            <a:r>
              <a:rPr lang="en-US" b="1" dirty="0" err="1"/>
              <a:t>giá</a:t>
            </a:r>
            <a:r>
              <a:rPr lang="en-US" b="1" dirty="0"/>
              <a:t> </a:t>
            </a:r>
            <a:r>
              <a:rPr lang="en-US" b="1" dirty="0" err="1"/>
              <a:t>mô</a:t>
            </a:r>
            <a:r>
              <a:rPr lang="en-US" b="1" dirty="0"/>
              <a:t> </a:t>
            </a:r>
            <a:r>
              <a:rPr lang="en-US" b="1" dirty="0" err="1"/>
              <a:t>hình</a:t>
            </a:r>
            <a:r>
              <a:rPr lang="en-US" b="1" dirty="0"/>
              <a:t> </a:t>
            </a:r>
            <a:r>
              <a:rPr lang="en-US" b="1" dirty="0" err="1"/>
              <a:t>thu</a:t>
            </a:r>
            <a:r>
              <a:rPr lang="en-US" b="1" dirty="0"/>
              <a:t> </a:t>
            </a:r>
            <a:r>
              <a:rPr lang="en-US" b="1" dirty="0" err="1"/>
              <a:t>được</a:t>
            </a:r>
            <a:r>
              <a:rPr lang="en-US" b="1" dirty="0"/>
              <a:t> </a:t>
            </a:r>
            <a:r>
              <a:rPr lang="en-US" b="1" dirty="0" err="1"/>
              <a:t>với</a:t>
            </a:r>
            <a:r>
              <a:rPr lang="en-US" b="1" dirty="0"/>
              <a:t> </a:t>
            </a:r>
            <a:r>
              <a:rPr lang="en-US" b="1" dirty="0" err="1"/>
              <a:t>các</a:t>
            </a:r>
            <a:r>
              <a:rPr lang="en-US" b="1" dirty="0"/>
              <a:t> </a:t>
            </a:r>
            <a:r>
              <a:rPr lang="en-US" b="1" dirty="0" err="1"/>
              <a:t>kích</a:t>
            </a:r>
            <a:r>
              <a:rPr lang="en-US" b="1" dirty="0"/>
              <a:t> </a:t>
            </a:r>
            <a:r>
              <a:rPr lang="en-US" b="1" dirty="0" err="1"/>
              <a:t>thước</a:t>
            </a:r>
            <a:r>
              <a:rPr lang="en-US" b="1" dirty="0"/>
              <a:t> </a:t>
            </a:r>
            <a:r>
              <a:rPr lang="en-US" b="1" dirty="0" err="1"/>
              <a:t>khác</a:t>
            </a:r>
            <a:r>
              <a:rPr lang="en-US" b="1" dirty="0"/>
              <a:t> </a:t>
            </a:r>
            <a:r>
              <a:rPr lang="en-US" b="1" dirty="0" err="1"/>
              <a:t>nhau</a:t>
            </a:r>
            <a:endParaRPr lang="en-US" b="1" dirty="0"/>
          </a:p>
        </p:txBody>
      </p:sp>
    </p:spTree>
    <p:extLst>
      <p:ext uri="{BB962C8B-B14F-4D97-AF65-F5344CB8AC3E}">
        <p14:creationId xmlns:p14="http://schemas.microsoft.com/office/powerpoint/2010/main" val="2667696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2664-B479-E348-A2E1-CCB84BB8E9D1}"/>
              </a:ext>
            </a:extLst>
          </p:cNvPr>
          <p:cNvSpPr>
            <a:spLocks noGrp="1"/>
          </p:cNvSpPr>
          <p:nvPr>
            <p:ph type="title"/>
          </p:nvPr>
        </p:nvSpPr>
        <p:spPr/>
        <p:txBody>
          <a:bodyPr/>
          <a:lstStyle/>
          <a:p>
            <a:r>
              <a:rPr lang="en-US" dirty="0" err="1"/>
              <a:t>Tổng</a:t>
            </a:r>
            <a:r>
              <a:rPr lang="en-US" dirty="0"/>
              <a:t> </a:t>
            </a:r>
            <a:r>
              <a:rPr lang="en-US" dirty="0" err="1"/>
              <a:t>hợp</a:t>
            </a:r>
            <a:r>
              <a:rPr lang="en-US" dirty="0"/>
              <a:t> </a:t>
            </a:r>
            <a:r>
              <a:rPr lang="en-US" dirty="0" err="1"/>
              <a:t>kết</a:t>
            </a:r>
            <a:r>
              <a:rPr lang="en-US" dirty="0"/>
              <a:t> </a:t>
            </a:r>
            <a:r>
              <a:rPr lang="en-US" dirty="0" err="1"/>
              <a:t>quả</a:t>
            </a:r>
            <a:endParaRPr lang="en-US" dirty="0"/>
          </a:p>
        </p:txBody>
      </p:sp>
      <p:graphicFrame>
        <p:nvGraphicFramePr>
          <p:cNvPr id="5" name="Content Placeholder 4">
            <a:extLst>
              <a:ext uri="{FF2B5EF4-FFF2-40B4-BE49-F238E27FC236}">
                <a16:creationId xmlns:a16="http://schemas.microsoft.com/office/drawing/2014/main" id="{D586716D-9BEB-4F4A-9807-014E42C3B911}"/>
              </a:ext>
            </a:extLst>
          </p:cNvPr>
          <p:cNvGraphicFramePr>
            <a:graphicFrameLocks noGrp="1"/>
          </p:cNvGraphicFramePr>
          <p:nvPr>
            <p:ph idx="1"/>
            <p:extLst>
              <p:ext uri="{D42A27DB-BD31-4B8C-83A1-F6EECF244321}">
                <p14:modId xmlns:p14="http://schemas.microsoft.com/office/powerpoint/2010/main" val="3583617371"/>
              </p:ext>
            </p:extLst>
          </p:nvPr>
        </p:nvGraphicFramePr>
        <p:xfrm>
          <a:off x="163774" y="1879924"/>
          <a:ext cx="8742679" cy="4554762"/>
        </p:xfrm>
        <a:graphic>
          <a:graphicData uri="http://schemas.openxmlformats.org/drawingml/2006/table">
            <a:tbl>
              <a:tblPr firstRow="1" bandRow="1">
                <a:tableStyleId>{5C22544A-7EE6-4342-B048-85BDC9FD1C3A}</a:tableStyleId>
              </a:tblPr>
              <a:tblGrid>
                <a:gridCol w="2336326">
                  <a:extLst>
                    <a:ext uri="{9D8B030D-6E8A-4147-A177-3AD203B41FA5}">
                      <a16:colId xmlns:a16="http://schemas.microsoft.com/office/drawing/2014/main" val="3897096490"/>
                    </a:ext>
                  </a:extLst>
                </a:gridCol>
                <a:gridCol w="1620982">
                  <a:extLst>
                    <a:ext uri="{9D8B030D-6E8A-4147-A177-3AD203B41FA5}">
                      <a16:colId xmlns:a16="http://schemas.microsoft.com/office/drawing/2014/main" val="2265570048"/>
                    </a:ext>
                  </a:extLst>
                </a:gridCol>
                <a:gridCol w="1499177">
                  <a:extLst>
                    <a:ext uri="{9D8B030D-6E8A-4147-A177-3AD203B41FA5}">
                      <a16:colId xmlns:a16="http://schemas.microsoft.com/office/drawing/2014/main" val="2900840711"/>
                    </a:ext>
                  </a:extLst>
                </a:gridCol>
                <a:gridCol w="1643097">
                  <a:extLst>
                    <a:ext uri="{9D8B030D-6E8A-4147-A177-3AD203B41FA5}">
                      <a16:colId xmlns:a16="http://schemas.microsoft.com/office/drawing/2014/main" val="2416142062"/>
                    </a:ext>
                  </a:extLst>
                </a:gridCol>
                <a:gridCol w="1643097">
                  <a:extLst>
                    <a:ext uri="{9D8B030D-6E8A-4147-A177-3AD203B41FA5}">
                      <a16:colId xmlns:a16="http://schemas.microsoft.com/office/drawing/2014/main" val="2002390920"/>
                    </a:ext>
                  </a:extLst>
                </a:gridCol>
              </a:tblGrid>
              <a:tr h="290979">
                <a:tc rowSpan="2">
                  <a:txBody>
                    <a:bodyPr/>
                    <a:lstStyle/>
                    <a:p>
                      <a:endParaRPr lang="en-US" dirty="0">
                        <a:solidFill>
                          <a:schemeClr val="bg1"/>
                        </a:solidFill>
                      </a:endParaRPr>
                    </a:p>
                  </a:txBody>
                  <a:tcPr>
                    <a:solidFill>
                      <a:schemeClr val="bg2">
                        <a:lumMod val="90000"/>
                      </a:schemeClr>
                    </a:solidFill>
                  </a:tcPr>
                </a:tc>
                <a:tc gridSpan="2">
                  <a:txBody>
                    <a:bodyPr/>
                    <a:lstStyle/>
                    <a:p>
                      <a:r>
                        <a:rPr lang="en-US" dirty="0">
                          <a:solidFill>
                            <a:schemeClr val="bg1"/>
                          </a:solidFill>
                        </a:rPr>
                        <a:t>GTA5</a:t>
                      </a:r>
                    </a:p>
                  </a:txBody>
                  <a:tcPr>
                    <a:solidFill>
                      <a:schemeClr val="accent2">
                        <a:lumMod val="75000"/>
                      </a:schemeClr>
                    </a:solidFill>
                  </a:tcPr>
                </a:tc>
                <a:tc hMerge="1">
                  <a:txBody>
                    <a:bodyPr/>
                    <a:lstStyle/>
                    <a:p>
                      <a:endParaRPr lang="en-US" dirty="0"/>
                    </a:p>
                  </a:txBody>
                  <a:tcPr/>
                </a:tc>
                <a:tc gridSpan="2">
                  <a:txBody>
                    <a:bodyPr/>
                    <a:lstStyle/>
                    <a:p>
                      <a:r>
                        <a:rPr lang="en-US" dirty="0">
                          <a:solidFill>
                            <a:schemeClr val="bg1"/>
                          </a:solidFill>
                        </a:rPr>
                        <a:t>Cityscapes</a:t>
                      </a:r>
                    </a:p>
                  </a:txBody>
                  <a:tcPr>
                    <a:solidFill>
                      <a:schemeClr val="accent5">
                        <a:lumMod val="75000"/>
                      </a:schemeClr>
                    </a:solidFill>
                  </a:tcPr>
                </a:tc>
                <a:tc hMerge="1">
                  <a:txBody>
                    <a:bodyPr/>
                    <a:lstStyle/>
                    <a:p>
                      <a:endParaRPr lang="en-US" dirty="0"/>
                    </a:p>
                  </a:txBody>
                  <a:tcPr/>
                </a:tc>
                <a:extLst>
                  <a:ext uri="{0D108BD9-81ED-4DB2-BD59-A6C34878D82A}">
                    <a16:rowId xmlns:a16="http://schemas.microsoft.com/office/drawing/2014/main" val="1272071376"/>
                  </a:ext>
                </a:extLst>
              </a:tr>
              <a:tr h="492427">
                <a:tc vMerge="1">
                  <a:txBody>
                    <a:bodyPr/>
                    <a:lstStyle/>
                    <a:p>
                      <a:endParaRPr lang="en-US" dirty="0"/>
                    </a:p>
                  </a:txBody>
                  <a:tcPr/>
                </a:tc>
                <a:tc>
                  <a:txBody>
                    <a:bodyPr/>
                    <a:lstStyle/>
                    <a:p>
                      <a:r>
                        <a:rPr lang="en-US" dirty="0" err="1">
                          <a:solidFill>
                            <a:schemeClr val="bg1"/>
                          </a:solidFill>
                        </a:rPr>
                        <a:t>Kích</a:t>
                      </a:r>
                      <a:r>
                        <a:rPr lang="en-US" dirty="0">
                          <a:solidFill>
                            <a:schemeClr val="bg1"/>
                          </a:solidFill>
                        </a:rPr>
                        <a:t> </a:t>
                      </a:r>
                      <a:r>
                        <a:rPr lang="en-US" dirty="0" err="1">
                          <a:solidFill>
                            <a:schemeClr val="bg1"/>
                          </a:solidFill>
                        </a:rPr>
                        <a:t>thước</a:t>
                      </a:r>
                      <a:r>
                        <a:rPr lang="en-US" dirty="0">
                          <a:solidFill>
                            <a:schemeClr val="bg1"/>
                          </a:solidFill>
                        </a:rPr>
                        <a:t>(1024, 512)</a:t>
                      </a:r>
                    </a:p>
                  </a:txBody>
                  <a:tcPr>
                    <a:solidFill>
                      <a:schemeClr val="accent1"/>
                    </a:solidFill>
                  </a:tcPr>
                </a:tc>
                <a:tc>
                  <a:txBody>
                    <a:bodyPr/>
                    <a:lstStyle/>
                    <a:p>
                      <a:r>
                        <a:rPr lang="en-US" dirty="0" err="1">
                          <a:solidFill>
                            <a:schemeClr val="bg1"/>
                          </a:solidFill>
                        </a:rPr>
                        <a:t>Kích</a:t>
                      </a:r>
                      <a:r>
                        <a:rPr lang="en-US" dirty="0">
                          <a:solidFill>
                            <a:schemeClr val="bg1"/>
                          </a:solidFill>
                        </a:rPr>
                        <a:t> </a:t>
                      </a:r>
                      <a:r>
                        <a:rPr lang="en-US" dirty="0" err="1">
                          <a:solidFill>
                            <a:schemeClr val="bg1"/>
                          </a:solidFill>
                        </a:rPr>
                        <a:t>thước</a:t>
                      </a:r>
                      <a:r>
                        <a:rPr lang="en-US" dirty="0">
                          <a:solidFill>
                            <a:schemeClr val="bg1"/>
                          </a:solidFill>
                        </a:rPr>
                        <a:t>(2048, 1024)</a:t>
                      </a:r>
                    </a:p>
                  </a:txBody>
                  <a:tcPr>
                    <a:solidFill>
                      <a:schemeClr val="accent4"/>
                    </a:solidFill>
                  </a:tcPr>
                </a:tc>
                <a:tc>
                  <a:txBody>
                    <a:bodyPr/>
                    <a:lstStyle/>
                    <a:p>
                      <a:r>
                        <a:rPr lang="en-US" dirty="0" err="1">
                          <a:solidFill>
                            <a:schemeClr val="bg1"/>
                          </a:solidFill>
                        </a:rPr>
                        <a:t>Kích</a:t>
                      </a:r>
                      <a:r>
                        <a:rPr lang="en-US" dirty="0">
                          <a:solidFill>
                            <a:schemeClr val="bg1"/>
                          </a:solidFill>
                        </a:rPr>
                        <a:t> </a:t>
                      </a:r>
                      <a:r>
                        <a:rPr lang="en-US" dirty="0" err="1">
                          <a:solidFill>
                            <a:schemeClr val="bg1"/>
                          </a:solidFill>
                        </a:rPr>
                        <a:t>thước</a:t>
                      </a:r>
                      <a:r>
                        <a:rPr lang="en-US" dirty="0">
                          <a:solidFill>
                            <a:schemeClr val="bg1"/>
                          </a:solidFill>
                        </a:rPr>
                        <a:t>(1024, 512)</a:t>
                      </a:r>
                    </a:p>
                  </a:txBody>
                  <a:tcPr>
                    <a:solidFill>
                      <a:schemeClr val="accent6"/>
                    </a:solidFill>
                  </a:tcPr>
                </a:tc>
                <a:tc>
                  <a:txBody>
                    <a:bodyPr/>
                    <a:lstStyle/>
                    <a:p>
                      <a:r>
                        <a:rPr lang="en-US" dirty="0" err="1">
                          <a:solidFill>
                            <a:schemeClr val="bg1"/>
                          </a:solidFill>
                        </a:rPr>
                        <a:t>Kích</a:t>
                      </a:r>
                      <a:r>
                        <a:rPr lang="en-US" dirty="0">
                          <a:solidFill>
                            <a:schemeClr val="bg1"/>
                          </a:solidFill>
                        </a:rPr>
                        <a:t> </a:t>
                      </a:r>
                      <a:r>
                        <a:rPr lang="en-US" dirty="0" err="1">
                          <a:solidFill>
                            <a:schemeClr val="bg1"/>
                          </a:solidFill>
                        </a:rPr>
                        <a:t>thước</a:t>
                      </a:r>
                      <a:r>
                        <a:rPr lang="en-US" dirty="0">
                          <a:solidFill>
                            <a:schemeClr val="bg1"/>
                          </a:solidFill>
                        </a:rPr>
                        <a:t>(2048, 1024)</a:t>
                      </a:r>
                    </a:p>
                  </a:txBody>
                  <a:tcPr>
                    <a:solidFill>
                      <a:schemeClr val="accent2"/>
                    </a:solidFill>
                  </a:tcPr>
                </a:tc>
                <a:extLst>
                  <a:ext uri="{0D108BD9-81ED-4DB2-BD59-A6C34878D82A}">
                    <a16:rowId xmlns:a16="http://schemas.microsoft.com/office/drawing/2014/main" val="1823590896"/>
                  </a:ext>
                </a:extLst>
              </a:tr>
              <a:tr h="492427">
                <a:tc>
                  <a:txBody>
                    <a:bodyPr/>
                    <a:lstStyle/>
                    <a:p>
                      <a:r>
                        <a:rPr lang="en-US" dirty="0">
                          <a:solidFill>
                            <a:schemeClr val="tx1"/>
                          </a:solidFill>
                        </a:rPr>
                        <a:t>Resnet101+DeeplabV2</a:t>
                      </a:r>
                    </a:p>
                  </a:txBody>
                  <a:tcPr/>
                </a:tc>
                <a:tc>
                  <a:txBody>
                    <a:bodyPr/>
                    <a:lstStyle/>
                    <a:p>
                      <a:r>
                        <a:rPr lang="en-US" dirty="0">
                          <a:solidFill>
                            <a:schemeClr val="tx1"/>
                          </a:solidFill>
                        </a:rPr>
                        <a:t>0.6788</a:t>
                      </a:r>
                    </a:p>
                  </a:txBody>
                  <a:tcPr/>
                </a:tc>
                <a:tc>
                  <a:txBody>
                    <a:bodyPr/>
                    <a:lstStyle/>
                    <a:p>
                      <a:r>
                        <a:rPr lang="en-US" dirty="0">
                          <a:solidFill>
                            <a:schemeClr val="tx1"/>
                          </a:solidFill>
                        </a:rPr>
                        <a:t>0.6980</a:t>
                      </a:r>
                    </a:p>
                  </a:txBody>
                  <a:tcPr/>
                </a:tc>
                <a:tc>
                  <a:txBody>
                    <a:bodyPr/>
                    <a:lstStyle/>
                    <a:p>
                      <a:r>
                        <a:rPr lang="en-US" dirty="0">
                          <a:solidFill>
                            <a:schemeClr val="tx1"/>
                          </a:solidFill>
                        </a:rPr>
                        <a:t>0.3693</a:t>
                      </a:r>
                    </a:p>
                  </a:txBody>
                  <a:tcPr/>
                </a:tc>
                <a:tc>
                  <a:txBody>
                    <a:bodyPr/>
                    <a:lstStyle/>
                    <a:p>
                      <a:r>
                        <a:rPr lang="en-US" dirty="0">
                          <a:solidFill>
                            <a:schemeClr val="tx1"/>
                          </a:solidFill>
                        </a:rPr>
                        <a:t>0.3201</a:t>
                      </a:r>
                    </a:p>
                  </a:txBody>
                  <a:tcPr/>
                </a:tc>
                <a:extLst>
                  <a:ext uri="{0D108BD9-81ED-4DB2-BD59-A6C34878D82A}">
                    <a16:rowId xmlns:a16="http://schemas.microsoft.com/office/drawing/2014/main" val="2943466471"/>
                  </a:ext>
                </a:extLst>
              </a:tr>
              <a:tr h="492427">
                <a:tc>
                  <a:txBody>
                    <a:bodyPr/>
                    <a:lstStyle/>
                    <a:p>
                      <a:r>
                        <a:rPr lang="en-US" dirty="0">
                          <a:solidFill>
                            <a:schemeClr val="tx1"/>
                          </a:solidFill>
                        </a:rPr>
                        <a:t>Resnet101+DeeplabV2(+Carla)</a:t>
                      </a:r>
                    </a:p>
                  </a:txBody>
                  <a:tcPr/>
                </a:tc>
                <a:tc>
                  <a:txBody>
                    <a:bodyPr/>
                    <a:lstStyle/>
                    <a:p>
                      <a:r>
                        <a:rPr lang="en-US" dirty="0">
                          <a:solidFill>
                            <a:schemeClr val="tx1"/>
                          </a:solidFill>
                        </a:rPr>
                        <a:t>0.6087</a:t>
                      </a:r>
                    </a:p>
                  </a:txBody>
                  <a:tcPr/>
                </a:tc>
                <a:tc>
                  <a:txBody>
                    <a:bodyPr/>
                    <a:lstStyle/>
                    <a:p>
                      <a:r>
                        <a:rPr lang="en-US" dirty="0">
                          <a:solidFill>
                            <a:schemeClr val="tx1"/>
                          </a:solidFill>
                        </a:rPr>
                        <a:t>0.6176</a:t>
                      </a:r>
                    </a:p>
                  </a:txBody>
                  <a:tcPr/>
                </a:tc>
                <a:tc>
                  <a:txBody>
                    <a:bodyPr/>
                    <a:lstStyle/>
                    <a:p>
                      <a:r>
                        <a:rPr lang="en-US" dirty="0">
                          <a:solidFill>
                            <a:schemeClr val="tx1"/>
                          </a:solidFill>
                        </a:rPr>
                        <a:t>0.3776</a:t>
                      </a:r>
                    </a:p>
                  </a:txBody>
                  <a:tcPr/>
                </a:tc>
                <a:tc>
                  <a:txBody>
                    <a:bodyPr/>
                    <a:lstStyle/>
                    <a:p>
                      <a:r>
                        <a:rPr lang="en-US" dirty="0">
                          <a:solidFill>
                            <a:schemeClr val="tx1"/>
                          </a:solidFill>
                        </a:rPr>
                        <a:t>0.3515</a:t>
                      </a:r>
                    </a:p>
                  </a:txBody>
                  <a:tcPr/>
                </a:tc>
                <a:extLst>
                  <a:ext uri="{0D108BD9-81ED-4DB2-BD59-A6C34878D82A}">
                    <a16:rowId xmlns:a16="http://schemas.microsoft.com/office/drawing/2014/main" val="3179576090"/>
                  </a:ext>
                </a:extLst>
              </a:tr>
              <a:tr h="290979">
                <a:tc>
                  <a:txBody>
                    <a:bodyPr/>
                    <a:lstStyle/>
                    <a:p>
                      <a:r>
                        <a:rPr lang="en-US" dirty="0">
                          <a:solidFill>
                            <a:schemeClr val="tx1"/>
                          </a:solidFill>
                        </a:rPr>
                        <a:t>Hardnet68+GALD</a:t>
                      </a:r>
                    </a:p>
                  </a:txBody>
                  <a:tcPr/>
                </a:tc>
                <a:tc>
                  <a:txBody>
                    <a:bodyPr/>
                    <a:lstStyle/>
                    <a:p>
                      <a:r>
                        <a:rPr lang="en-US" b="1" u="none" dirty="0">
                          <a:solidFill>
                            <a:schemeClr val="tx1"/>
                          </a:solidFill>
                        </a:rPr>
                        <a:t>0.7754</a:t>
                      </a:r>
                    </a:p>
                  </a:txBody>
                  <a:tcPr/>
                </a:tc>
                <a:tc>
                  <a:txBody>
                    <a:bodyPr/>
                    <a:lstStyle/>
                    <a:p>
                      <a:r>
                        <a:rPr lang="en-US" b="1" dirty="0">
                          <a:solidFill>
                            <a:schemeClr val="tx1"/>
                          </a:solidFill>
                        </a:rPr>
                        <a:t>0.7859</a:t>
                      </a:r>
                    </a:p>
                  </a:txBody>
                  <a:tcPr/>
                </a:tc>
                <a:tc>
                  <a:txBody>
                    <a:bodyPr/>
                    <a:lstStyle/>
                    <a:p>
                      <a:r>
                        <a:rPr lang="en-US" dirty="0">
                          <a:solidFill>
                            <a:schemeClr val="tx1"/>
                          </a:solidFill>
                        </a:rPr>
                        <a:t>0.3217</a:t>
                      </a:r>
                    </a:p>
                  </a:txBody>
                  <a:tcPr/>
                </a:tc>
                <a:tc>
                  <a:txBody>
                    <a:bodyPr/>
                    <a:lstStyle/>
                    <a:p>
                      <a:r>
                        <a:rPr lang="en-US" dirty="0">
                          <a:solidFill>
                            <a:schemeClr val="tx1"/>
                          </a:solidFill>
                        </a:rPr>
                        <a:t>0.2703</a:t>
                      </a:r>
                    </a:p>
                  </a:txBody>
                  <a:tcPr/>
                </a:tc>
                <a:extLst>
                  <a:ext uri="{0D108BD9-81ED-4DB2-BD59-A6C34878D82A}">
                    <a16:rowId xmlns:a16="http://schemas.microsoft.com/office/drawing/2014/main" val="3853765832"/>
                  </a:ext>
                </a:extLst>
              </a:tr>
              <a:tr h="492427">
                <a:tc>
                  <a:txBody>
                    <a:bodyPr/>
                    <a:lstStyle/>
                    <a:p>
                      <a:r>
                        <a:rPr lang="en-US" dirty="0">
                          <a:solidFill>
                            <a:schemeClr val="tx1"/>
                          </a:solidFill>
                        </a:rPr>
                        <a:t>Resnet101+DeeplabV2(+Adv) </a:t>
                      </a:r>
                    </a:p>
                  </a:txBody>
                  <a:tcPr/>
                </a:tc>
                <a:tc>
                  <a:txBody>
                    <a:bodyPr/>
                    <a:lstStyle/>
                    <a:p>
                      <a:r>
                        <a:rPr lang="en-US" dirty="0">
                          <a:solidFill>
                            <a:schemeClr val="tx1"/>
                          </a:solidFill>
                        </a:rPr>
                        <a:t>0.6839</a:t>
                      </a:r>
                    </a:p>
                  </a:txBody>
                  <a:tcPr/>
                </a:tc>
                <a:tc>
                  <a:txBody>
                    <a:bodyPr/>
                    <a:lstStyle/>
                    <a:p>
                      <a:r>
                        <a:rPr lang="en-US" dirty="0">
                          <a:solidFill>
                            <a:schemeClr val="tx1"/>
                          </a:solidFill>
                        </a:rPr>
                        <a:t>0.7129</a:t>
                      </a:r>
                    </a:p>
                  </a:txBody>
                  <a:tcPr/>
                </a:tc>
                <a:tc>
                  <a:txBody>
                    <a:bodyPr/>
                    <a:lstStyle/>
                    <a:p>
                      <a:r>
                        <a:rPr lang="en-US" b="1" dirty="0">
                          <a:solidFill>
                            <a:schemeClr val="tx1"/>
                          </a:solidFill>
                        </a:rPr>
                        <a:t>0.4539</a:t>
                      </a:r>
                    </a:p>
                  </a:txBody>
                  <a:tcPr/>
                </a:tc>
                <a:tc>
                  <a:txBody>
                    <a:bodyPr/>
                    <a:lstStyle/>
                    <a:p>
                      <a:r>
                        <a:rPr lang="en-US" dirty="0">
                          <a:solidFill>
                            <a:schemeClr val="tx1"/>
                          </a:solidFill>
                        </a:rPr>
                        <a:t>0.4305</a:t>
                      </a:r>
                    </a:p>
                  </a:txBody>
                  <a:tcPr/>
                </a:tc>
                <a:extLst>
                  <a:ext uri="{0D108BD9-81ED-4DB2-BD59-A6C34878D82A}">
                    <a16:rowId xmlns:a16="http://schemas.microsoft.com/office/drawing/2014/main" val="923182480"/>
                  </a:ext>
                </a:extLst>
              </a:tr>
              <a:tr h="492427">
                <a:tc>
                  <a:txBody>
                    <a:bodyPr/>
                    <a:lstStyle/>
                    <a:p>
                      <a:r>
                        <a:rPr lang="en-US" dirty="0">
                          <a:solidFill>
                            <a:schemeClr val="tx1"/>
                          </a:solidFill>
                        </a:rPr>
                        <a:t>Resnet101+DeeplabV2+Adv</a:t>
                      </a:r>
                    </a:p>
                    <a:p>
                      <a:r>
                        <a:rPr lang="en-US" dirty="0">
                          <a:solidFill>
                            <a:schemeClr val="tx1"/>
                          </a:solidFill>
                        </a:rPr>
                        <a:t>(+Carla)</a:t>
                      </a:r>
                    </a:p>
                  </a:txBody>
                  <a:tcPr/>
                </a:tc>
                <a:tc>
                  <a:txBody>
                    <a:bodyPr/>
                    <a:lstStyle/>
                    <a:p>
                      <a:r>
                        <a:rPr lang="en-US" dirty="0">
                          <a:solidFill>
                            <a:schemeClr val="tx1"/>
                          </a:solidFill>
                        </a:rPr>
                        <a:t>0.6566</a:t>
                      </a:r>
                    </a:p>
                  </a:txBody>
                  <a:tcPr/>
                </a:tc>
                <a:tc>
                  <a:txBody>
                    <a:bodyPr/>
                    <a:lstStyle/>
                    <a:p>
                      <a:r>
                        <a:rPr lang="en-US" dirty="0">
                          <a:solidFill>
                            <a:schemeClr val="tx1"/>
                          </a:solidFill>
                        </a:rPr>
                        <a:t>0.6312</a:t>
                      </a:r>
                    </a:p>
                  </a:txBody>
                  <a:tcPr/>
                </a:tc>
                <a:tc>
                  <a:txBody>
                    <a:bodyPr/>
                    <a:lstStyle/>
                    <a:p>
                      <a:r>
                        <a:rPr lang="en-US" dirty="0">
                          <a:solidFill>
                            <a:schemeClr val="tx1"/>
                          </a:solidFill>
                        </a:rPr>
                        <a:t>0.4414</a:t>
                      </a:r>
                    </a:p>
                  </a:txBody>
                  <a:tcPr/>
                </a:tc>
                <a:tc>
                  <a:txBody>
                    <a:bodyPr/>
                    <a:lstStyle/>
                    <a:p>
                      <a:r>
                        <a:rPr lang="en-US" dirty="0">
                          <a:solidFill>
                            <a:schemeClr val="tx1"/>
                          </a:solidFill>
                        </a:rPr>
                        <a:t>0.4323</a:t>
                      </a:r>
                    </a:p>
                  </a:txBody>
                  <a:tcPr/>
                </a:tc>
                <a:extLst>
                  <a:ext uri="{0D108BD9-81ED-4DB2-BD59-A6C34878D82A}">
                    <a16:rowId xmlns:a16="http://schemas.microsoft.com/office/drawing/2014/main" val="427719479"/>
                  </a:ext>
                </a:extLst>
              </a:tr>
              <a:tr h="492427">
                <a:tc>
                  <a:txBody>
                    <a:bodyPr/>
                    <a:lstStyle/>
                    <a:p>
                      <a:r>
                        <a:rPr lang="en-US" dirty="0">
                          <a:solidFill>
                            <a:schemeClr val="tx1"/>
                          </a:solidFill>
                        </a:rPr>
                        <a:t>Hardnet68+GALD+Adv</a:t>
                      </a:r>
                    </a:p>
                  </a:txBody>
                  <a:tcPr/>
                </a:tc>
                <a:tc>
                  <a:txBody>
                    <a:bodyPr/>
                    <a:lstStyle/>
                    <a:p>
                      <a:r>
                        <a:rPr lang="en-US" dirty="0">
                          <a:solidFill>
                            <a:schemeClr val="tx1"/>
                          </a:solidFill>
                        </a:rPr>
                        <a:t>0.6723</a:t>
                      </a:r>
                    </a:p>
                  </a:txBody>
                  <a:tcPr/>
                </a:tc>
                <a:tc>
                  <a:txBody>
                    <a:bodyPr/>
                    <a:lstStyle/>
                    <a:p>
                      <a:r>
                        <a:rPr lang="en-US" dirty="0">
                          <a:solidFill>
                            <a:schemeClr val="tx1"/>
                          </a:solidFill>
                        </a:rPr>
                        <a:t>0.6428</a:t>
                      </a:r>
                    </a:p>
                  </a:txBody>
                  <a:tcPr/>
                </a:tc>
                <a:tc>
                  <a:txBody>
                    <a:bodyPr/>
                    <a:lstStyle/>
                    <a:p>
                      <a:r>
                        <a:rPr lang="en-US" dirty="0">
                          <a:solidFill>
                            <a:schemeClr val="tx1"/>
                          </a:solidFill>
                        </a:rPr>
                        <a:t>0.4288</a:t>
                      </a:r>
                    </a:p>
                  </a:txBody>
                  <a:tcPr/>
                </a:tc>
                <a:tc>
                  <a:txBody>
                    <a:bodyPr/>
                    <a:lstStyle/>
                    <a:p>
                      <a:r>
                        <a:rPr lang="en-US" dirty="0">
                          <a:solidFill>
                            <a:schemeClr val="tx1"/>
                          </a:solidFill>
                        </a:rPr>
                        <a:t>0.4112</a:t>
                      </a:r>
                    </a:p>
                  </a:txBody>
                  <a:tcPr/>
                </a:tc>
                <a:extLst>
                  <a:ext uri="{0D108BD9-81ED-4DB2-BD59-A6C34878D82A}">
                    <a16:rowId xmlns:a16="http://schemas.microsoft.com/office/drawing/2014/main" val="3521158215"/>
                  </a:ext>
                </a:extLst>
              </a:tr>
              <a:tr h="492427">
                <a:tc>
                  <a:txBody>
                    <a:bodyPr/>
                    <a:lstStyle/>
                    <a:p>
                      <a:r>
                        <a:rPr lang="en-US" dirty="0">
                          <a:solidFill>
                            <a:schemeClr val="tx1"/>
                          </a:solidFill>
                        </a:rPr>
                        <a:t>Resnet101+DeeplabV2+Distill</a:t>
                      </a:r>
                    </a:p>
                  </a:txBody>
                  <a:tcPr/>
                </a:tc>
                <a:tc>
                  <a:txBody>
                    <a:bodyPr/>
                    <a:lstStyle/>
                    <a:p>
                      <a:r>
                        <a:rPr lang="en-US" dirty="0">
                          <a:solidFill>
                            <a:schemeClr val="tx1"/>
                          </a:solidFill>
                        </a:rPr>
                        <a:t>0.6639</a:t>
                      </a:r>
                    </a:p>
                  </a:txBody>
                  <a:tcPr/>
                </a:tc>
                <a:tc>
                  <a:txBody>
                    <a:bodyPr/>
                    <a:lstStyle/>
                    <a:p>
                      <a:r>
                        <a:rPr lang="en-US" dirty="0">
                          <a:solidFill>
                            <a:schemeClr val="tx1"/>
                          </a:solidFill>
                        </a:rPr>
                        <a:t>0.6514</a:t>
                      </a:r>
                    </a:p>
                  </a:txBody>
                  <a:tcPr/>
                </a:tc>
                <a:tc>
                  <a:txBody>
                    <a:bodyPr/>
                    <a:lstStyle/>
                    <a:p>
                      <a:r>
                        <a:rPr lang="en-US" dirty="0">
                          <a:solidFill>
                            <a:schemeClr val="tx1"/>
                          </a:solidFill>
                        </a:rPr>
                        <a:t>0.4535</a:t>
                      </a:r>
                    </a:p>
                  </a:txBody>
                  <a:tcPr/>
                </a:tc>
                <a:tc>
                  <a:txBody>
                    <a:bodyPr/>
                    <a:lstStyle/>
                    <a:p>
                      <a:r>
                        <a:rPr lang="en-US" dirty="0">
                          <a:solidFill>
                            <a:schemeClr val="tx1"/>
                          </a:solidFill>
                        </a:rPr>
                        <a:t>0.4842</a:t>
                      </a:r>
                    </a:p>
                  </a:txBody>
                  <a:tcPr/>
                </a:tc>
                <a:extLst>
                  <a:ext uri="{0D108BD9-81ED-4DB2-BD59-A6C34878D82A}">
                    <a16:rowId xmlns:a16="http://schemas.microsoft.com/office/drawing/2014/main" val="2729223562"/>
                  </a:ext>
                </a:extLst>
              </a:tr>
              <a:tr h="492427">
                <a:tc>
                  <a:txBody>
                    <a:bodyPr/>
                    <a:lstStyle/>
                    <a:p>
                      <a:r>
                        <a:rPr lang="en-US" dirty="0">
                          <a:solidFill>
                            <a:schemeClr val="tx1"/>
                          </a:solidFill>
                        </a:rPr>
                        <a:t>Hardnet68+GALD+ Distill</a:t>
                      </a:r>
                    </a:p>
                  </a:txBody>
                  <a:tcPr/>
                </a:tc>
                <a:tc>
                  <a:txBody>
                    <a:bodyPr/>
                    <a:lstStyle/>
                    <a:p>
                      <a:r>
                        <a:rPr lang="en-US" dirty="0">
                          <a:solidFill>
                            <a:schemeClr val="tx1"/>
                          </a:solidFill>
                        </a:rPr>
                        <a:t>0.7428</a:t>
                      </a:r>
                    </a:p>
                  </a:txBody>
                  <a:tcPr/>
                </a:tc>
                <a:tc>
                  <a:txBody>
                    <a:bodyPr/>
                    <a:lstStyle/>
                    <a:p>
                      <a:r>
                        <a:rPr lang="en-US" dirty="0">
                          <a:solidFill>
                            <a:schemeClr val="tx1"/>
                          </a:solidFill>
                        </a:rPr>
                        <a:t>0.7219</a:t>
                      </a:r>
                    </a:p>
                  </a:txBody>
                  <a:tcPr/>
                </a:tc>
                <a:tc>
                  <a:txBody>
                    <a:bodyPr/>
                    <a:lstStyle/>
                    <a:p>
                      <a:r>
                        <a:rPr lang="en-US" dirty="0">
                          <a:solidFill>
                            <a:schemeClr val="tx1"/>
                          </a:solidFill>
                        </a:rPr>
                        <a:t>0.4546</a:t>
                      </a:r>
                    </a:p>
                  </a:txBody>
                  <a:tcPr/>
                </a:tc>
                <a:tc>
                  <a:txBody>
                    <a:bodyPr/>
                    <a:lstStyle/>
                    <a:p>
                      <a:r>
                        <a:rPr lang="en-US" b="1" dirty="0">
                          <a:solidFill>
                            <a:schemeClr val="tx1"/>
                          </a:solidFill>
                        </a:rPr>
                        <a:t>0.4890</a:t>
                      </a:r>
                    </a:p>
                  </a:txBody>
                  <a:tcPr/>
                </a:tc>
                <a:extLst>
                  <a:ext uri="{0D108BD9-81ED-4DB2-BD59-A6C34878D82A}">
                    <a16:rowId xmlns:a16="http://schemas.microsoft.com/office/drawing/2014/main" val="3848839004"/>
                  </a:ext>
                </a:extLst>
              </a:tr>
            </a:tbl>
          </a:graphicData>
        </a:graphic>
      </p:graphicFrame>
      <p:sp>
        <p:nvSpPr>
          <p:cNvPr id="6" name="Slide Number Placeholder 5">
            <a:extLst>
              <a:ext uri="{FF2B5EF4-FFF2-40B4-BE49-F238E27FC236}">
                <a16:creationId xmlns:a16="http://schemas.microsoft.com/office/drawing/2014/main" id="{9F531019-CAB0-F341-A1B3-9AE20C36BD33}"/>
              </a:ext>
            </a:extLst>
          </p:cNvPr>
          <p:cNvSpPr>
            <a:spLocks noGrp="1"/>
          </p:cNvSpPr>
          <p:nvPr>
            <p:ph type="sldNum" sz="quarter" idx="12"/>
          </p:nvPr>
        </p:nvSpPr>
        <p:spPr/>
        <p:txBody>
          <a:bodyPr/>
          <a:lstStyle/>
          <a:p>
            <a:fld id="{17CA4010-35C3-48DB-A282-899B6B79F12D}" type="slidenum">
              <a:rPr lang="en-US" altLang="en-US" smtClean="0"/>
              <a:pPr/>
              <a:t>33</a:t>
            </a:fld>
            <a:endParaRPr lang="en-US" altLang="en-US"/>
          </a:p>
        </p:txBody>
      </p:sp>
      <p:sp>
        <p:nvSpPr>
          <p:cNvPr id="4" name="TextBox 3">
            <a:extLst>
              <a:ext uri="{FF2B5EF4-FFF2-40B4-BE49-F238E27FC236}">
                <a16:creationId xmlns:a16="http://schemas.microsoft.com/office/drawing/2014/main" id="{1FE9EE64-C29F-C24E-BDED-A7540106AF77}"/>
              </a:ext>
            </a:extLst>
          </p:cNvPr>
          <p:cNvSpPr txBox="1"/>
          <p:nvPr/>
        </p:nvSpPr>
        <p:spPr>
          <a:xfrm>
            <a:off x="163774" y="1330036"/>
            <a:ext cx="8564590" cy="369332"/>
          </a:xfrm>
          <a:prstGeom prst="rect">
            <a:avLst/>
          </a:prstGeom>
          <a:noFill/>
        </p:spPr>
        <p:txBody>
          <a:bodyPr wrap="square" rtlCol="0">
            <a:spAutoFit/>
          </a:bodyPr>
          <a:lstStyle/>
          <a:p>
            <a:r>
              <a:rPr lang="en-US" b="1" dirty="0"/>
              <a:t>Hardnet68+GALD </a:t>
            </a:r>
            <a:r>
              <a:rPr lang="en-US" b="1" dirty="0" err="1"/>
              <a:t>sau</a:t>
            </a:r>
            <a:r>
              <a:rPr lang="en-US" b="1" dirty="0"/>
              <a:t> </a:t>
            </a:r>
            <a:r>
              <a:rPr lang="en-US" b="1" dirty="0" err="1"/>
              <a:t>khi</a:t>
            </a:r>
            <a:r>
              <a:rPr lang="en-US" b="1" dirty="0"/>
              <a:t> Distill </a:t>
            </a:r>
            <a:r>
              <a:rPr lang="en-US" b="1" dirty="0" err="1"/>
              <a:t>đạt</a:t>
            </a:r>
            <a:r>
              <a:rPr lang="en-US" b="1" dirty="0"/>
              <a:t> </a:t>
            </a:r>
            <a:r>
              <a:rPr lang="en-US" b="1" dirty="0" err="1"/>
              <a:t>kết</a:t>
            </a:r>
            <a:r>
              <a:rPr lang="en-US" b="1" dirty="0"/>
              <a:t> </a:t>
            </a:r>
            <a:r>
              <a:rPr lang="en-US" b="1" dirty="0" err="1"/>
              <a:t>quả</a:t>
            </a:r>
            <a:r>
              <a:rPr lang="en-US" b="1" dirty="0"/>
              <a:t> </a:t>
            </a:r>
            <a:r>
              <a:rPr lang="en-US" b="1" dirty="0" err="1"/>
              <a:t>tốt</a:t>
            </a:r>
            <a:r>
              <a:rPr lang="en-US" b="1" dirty="0"/>
              <a:t> </a:t>
            </a:r>
            <a:r>
              <a:rPr lang="en-US" b="1" dirty="0" err="1"/>
              <a:t>nhất</a:t>
            </a:r>
            <a:r>
              <a:rPr lang="en-US" b="1" dirty="0"/>
              <a:t> </a:t>
            </a:r>
            <a:r>
              <a:rPr lang="en-US" b="1" dirty="0" err="1"/>
              <a:t>với</a:t>
            </a:r>
            <a:r>
              <a:rPr lang="en-US" b="1" dirty="0"/>
              <a:t> </a:t>
            </a:r>
            <a:r>
              <a:rPr lang="en-US" b="1" dirty="0" err="1"/>
              <a:t>kích</a:t>
            </a:r>
            <a:r>
              <a:rPr lang="en-US" b="1" dirty="0"/>
              <a:t> </a:t>
            </a:r>
            <a:r>
              <a:rPr lang="en-US" b="1" dirty="0" err="1"/>
              <a:t>thước</a:t>
            </a:r>
            <a:r>
              <a:rPr lang="en-US" b="1" dirty="0"/>
              <a:t> </a:t>
            </a:r>
            <a:r>
              <a:rPr lang="en-US" b="1" dirty="0" err="1"/>
              <a:t>ảnh</a:t>
            </a:r>
            <a:r>
              <a:rPr lang="en-US" b="1" dirty="0"/>
              <a:t> [2048, 1024]</a:t>
            </a:r>
          </a:p>
        </p:txBody>
      </p:sp>
    </p:spTree>
    <p:extLst>
      <p:ext uri="{BB962C8B-B14F-4D97-AF65-F5344CB8AC3E}">
        <p14:creationId xmlns:p14="http://schemas.microsoft.com/office/powerpoint/2010/main" val="1645487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37AE-08C5-A34B-8352-283104D2DC91}"/>
              </a:ext>
            </a:extLst>
          </p:cNvPr>
          <p:cNvSpPr>
            <a:spLocks noGrp="1"/>
          </p:cNvSpPr>
          <p:nvPr>
            <p:ph type="title"/>
          </p:nvPr>
        </p:nvSpPr>
        <p:spPr/>
        <p:txBody>
          <a:bodyPr/>
          <a:lstStyle/>
          <a:p>
            <a:r>
              <a:rPr lang="en-US" dirty="0"/>
              <a:t>Confusion matrix</a:t>
            </a:r>
          </a:p>
        </p:txBody>
      </p:sp>
      <p:sp>
        <p:nvSpPr>
          <p:cNvPr id="7" name="Content Placeholder 6">
            <a:extLst>
              <a:ext uri="{FF2B5EF4-FFF2-40B4-BE49-F238E27FC236}">
                <a16:creationId xmlns:a16="http://schemas.microsoft.com/office/drawing/2014/main" id="{2204C49B-0367-9844-BC18-7EA13608F5AA}"/>
              </a:ext>
            </a:extLst>
          </p:cNvPr>
          <p:cNvSpPr>
            <a:spLocks noGrp="1"/>
          </p:cNvSpPr>
          <p:nvPr>
            <p:ph sz="half" idx="1"/>
          </p:nvPr>
        </p:nvSpPr>
        <p:spPr>
          <a:xfrm>
            <a:off x="152610" y="1749287"/>
            <a:ext cx="3886200" cy="4065104"/>
          </a:xfrm>
        </p:spPr>
        <p:txBody>
          <a:bodyPr/>
          <a:lstStyle/>
          <a:p>
            <a:pPr marL="0" indent="0">
              <a:buNone/>
            </a:pPr>
            <a:r>
              <a:rPr lang="en-US" b="1" dirty="0"/>
              <a:t>Ta có </a:t>
            </a:r>
            <a:r>
              <a:rPr lang="en-US" b="1" dirty="0" err="1"/>
              <a:t>một</a:t>
            </a:r>
            <a:r>
              <a:rPr lang="en-US" b="1" dirty="0"/>
              <a:t> </a:t>
            </a:r>
            <a:r>
              <a:rPr lang="en-US" b="1" dirty="0" err="1"/>
              <a:t>sô</a:t>
            </a:r>
            <a:r>
              <a:rPr lang="en-US" b="1" dirty="0"/>
              <a:t>́ </a:t>
            </a:r>
            <a:r>
              <a:rPr lang="en-US" b="1" dirty="0" err="1"/>
              <a:t>nhận</a:t>
            </a:r>
            <a:r>
              <a:rPr lang="en-US" b="1" dirty="0"/>
              <a:t> </a:t>
            </a:r>
            <a:r>
              <a:rPr lang="en-US" b="1" dirty="0" err="1"/>
              <a:t>xét</a:t>
            </a:r>
            <a:r>
              <a:rPr lang="en-US" b="1" dirty="0"/>
              <a:t>:</a:t>
            </a:r>
          </a:p>
          <a:p>
            <a:pPr lvl="1"/>
            <a:r>
              <a:rPr lang="en-US" dirty="0"/>
              <a:t>(</a:t>
            </a:r>
            <a:r>
              <a:rPr lang="en-US" dirty="0" err="1"/>
              <a:t>Hàng</a:t>
            </a:r>
            <a:r>
              <a:rPr lang="en-US" dirty="0"/>
              <a:t> 2) sidewalk </a:t>
            </a:r>
            <a:r>
              <a:rPr lang="en-US" dirty="0" err="1"/>
              <a:t>thường</a:t>
            </a:r>
            <a:r>
              <a:rPr lang="en-US" dirty="0"/>
              <a:t> </a:t>
            </a:r>
            <a:r>
              <a:rPr lang="en-US" dirty="0" err="1"/>
              <a:t>bị</a:t>
            </a:r>
            <a:r>
              <a:rPr lang="en-US" dirty="0"/>
              <a:t> </a:t>
            </a:r>
            <a:r>
              <a:rPr lang="en-US" dirty="0" err="1"/>
              <a:t>nhầm</a:t>
            </a:r>
            <a:r>
              <a:rPr lang="en-US" dirty="0"/>
              <a:t> </a:t>
            </a:r>
            <a:r>
              <a:rPr lang="en-US" dirty="0" err="1"/>
              <a:t>thành</a:t>
            </a:r>
            <a:r>
              <a:rPr lang="en-US" dirty="0"/>
              <a:t> road</a:t>
            </a:r>
          </a:p>
          <a:p>
            <a:pPr lvl="1"/>
            <a:r>
              <a:rPr lang="en-US" dirty="0"/>
              <a:t>(</a:t>
            </a:r>
            <a:r>
              <a:rPr lang="en-US" dirty="0" err="1"/>
              <a:t>Cột</a:t>
            </a:r>
            <a:r>
              <a:rPr lang="en-US" dirty="0"/>
              <a:t> 3) </a:t>
            </a:r>
            <a:r>
              <a:rPr lang="en-US" dirty="0" err="1"/>
              <a:t>nhiều</a:t>
            </a:r>
            <a:r>
              <a:rPr lang="en-US" dirty="0"/>
              <a:t> </a:t>
            </a:r>
            <a:r>
              <a:rPr lang="en-US" dirty="0" err="1"/>
              <a:t>lớp</a:t>
            </a:r>
            <a:r>
              <a:rPr lang="en-US" dirty="0"/>
              <a:t> </a:t>
            </a:r>
            <a:r>
              <a:rPr lang="en-US" dirty="0" err="1"/>
              <a:t>bị</a:t>
            </a:r>
            <a:r>
              <a:rPr lang="en-US" dirty="0"/>
              <a:t> </a:t>
            </a:r>
            <a:r>
              <a:rPr lang="en-US" dirty="0" err="1"/>
              <a:t>nhầm</a:t>
            </a:r>
            <a:r>
              <a:rPr lang="en-US" dirty="0"/>
              <a:t> </a:t>
            </a:r>
            <a:r>
              <a:rPr lang="en-US" dirty="0" err="1"/>
              <a:t>với</a:t>
            </a:r>
            <a:r>
              <a:rPr lang="en-US" dirty="0"/>
              <a:t> </a:t>
            </a:r>
            <a:r>
              <a:rPr lang="en-US" dirty="0" err="1"/>
              <a:t>lớp</a:t>
            </a:r>
            <a:r>
              <a:rPr lang="en-US" dirty="0"/>
              <a:t> building, do </a:t>
            </a:r>
            <a:r>
              <a:rPr lang="en-US" dirty="0" err="1"/>
              <a:t>mô</a:t>
            </a:r>
            <a:r>
              <a:rPr lang="en-US" dirty="0"/>
              <a:t> </a:t>
            </a:r>
            <a:r>
              <a:rPr lang="en-US" dirty="0" err="1"/>
              <a:t>hình</a:t>
            </a:r>
            <a:r>
              <a:rPr lang="en-US" dirty="0"/>
              <a:t>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trích</a:t>
            </a:r>
            <a:r>
              <a:rPr lang="en-US" dirty="0"/>
              <a:t> </a:t>
            </a:r>
            <a:r>
              <a:rPr lang="en-US" dirty="0" err="1"/>
              <a:t>xuất</a:t>
            </a:r>
            <a:r>
              <a:rPr lang="en-US" dirty="0"/>
              <a:t> </a:t>
            </a:r>
            <a:r>
              <a:rPr lang="en-US" dirty="0" err="1"/>
              <a:t>các</a:t>
            </a:r>
            <a:r>
              <a:rPr lang="en-US" dirty="0"/>
              <a:t> </a:t>
            </a:r>
            <a:r>
              <a:rPr lang="en-US" dirty="0" err="1"/>
              <a:t>vật</a:t>
            </a:r>
            <a:r>
              <a:rPr lang="en-US" dirty="0"/>
              <a:t> </a:t>
            </a:r>
            <a:r>
              <a:rPr lang="en-US" dirty="0" err="1"/>
              <a:t>thể</a:t>
            </a:r>
            <a:r>
              <a:rPr lang="en-US" dirty="0"/>
              <a:t> </a:t>
            </a:r>
            <a:r>
              <a:rPr lang="en-US" dirty="0" err="1"/>
              <a:t>nhỏ</a:t>
            </a:r>
            <a:r>
              <a:rPr lang="en-US" dirty="0"/>
              <a:t> (light, pole, sign, …) </a:t>
            </a:r>
            <a:r>
              <a:rPr lang="en-US" dirty="0" err="1"/>
              <a:t>khỏi</a:t>
            </a:r>
            <a:r>
              <a:rPr lang="en-US" dirty="0"/>
              <a:t> </a:t>
            </a:r>
            <a:r>
              <a:rPr lang="en-US" dirty="0" err="1"/>
              <a:t>nền</a:t>
            </a:r>
            <a:r>
              <a:rPr lang="en-US" dirty="0"/>
              <a:t> </a:t>
            </a:r>
            <a:r>
              <a:rPr lang="en-US" dirty="0" err="1"/>
              <a:t>có</a:t>
            </a:r>
            <a:r>
              <a:rPr lang="en-US" dirty="0"/>
              <a:t> building. </a:t>
            </a:r>
          </a:p>
          <a:p>
            <a:pPr lvl="1"/>
            <a:r>
              <a:rPr lang="en-US" dirty="0" err="1"/>
              <a:t>Giao</a:t>
            </a:r>
            <a:r>
              <a:rPr lang="en-US" dirty="0"/>
              <a:t> </a:t>
            </a:r>
            <a:r>
              <a:rPr lang="en-US" dirty="0" err="1"/>
              <a:t>điểm</a:t>
            </a:r>
            <a:r>
              <a:rPr lang="en-US" dirty="0"/>
              <a:t> </a:t>
            </a:r>
            <a:r>
              <a:rPr lang="en-US" dirty="0" err="1"/>
              <a:t>của</a:t>
            </a:r>
            <a:r>
              <a:rPr lang="en-US" dirty="0"/>
              <a:t> hang 12-13 (person - rider) </a:t>
            </a:r>
            <a:r>
              <a:rPr lang="en-US" dirty="0" err="1"/>
              <a:t>với</a:t>
            </a:r>
            <a:r>
              <a:rPr lang="en-US" dirty="0"/>
              <a:t> </a:t>
            </a:r>
            <a:r>
              <a:rPr lang="en-US" dirty="0" err="1"/>
              <a:t>cột</a:t>
            </a:r>
            <a:r>
              <a:rPr lang="en-US" dirty="0"/>
              <a:t> 12 – 13(person-rider), </a:t>
            </a:r>
            <a:r>
              <a:rPr lang="en-US" dirty="0" err="1"/>
              <a:t>phân</a:t>
            </a:r>
            <a:r>
              <a:rPr lang="en-US" dirty="0"/>
              <a:t> </a:t>
            </a:r>
            <a:r>
              <a:rPr lang="en-US" dirty="0" err="1"/>
              <a:t>loại</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giữa</a:t>
            </a:r>
            <a:r>
              <a:rPr lang="en-US" dirty="0"/>
              <a:t> </a:t>
            </a:r>
            <a:r>
              <a:rPr lang="en-US" dirty="0" err="1"/>
              <a:t>hai</a:t>
            </a:r>
            <a:r>
              <a:rPr lang="en-US" dirty="0"/>
              <a:t> </a:t>
            </a:r>
            <a:r>
              <a:rPr lang="en-US" dirty="0" err="1"/>
              <a:t>lớp</a:t>
            </a:r>
            <a:r>
              <a:rPr lang="en-US" dirty="0"/>
              <a:t> </a:t>
            </a:r>
            <a:r>
              <a:rPr lang="en-US" dirty="0" err="1"/>
              <a:t>này</a:t>
            </a:r>
            <a:r>
              <a:rPr lang="en-US" dirty="0"/>
              <a:t> </a:t>
            </a:r>
            <a:r>
              <a:rPr lang="en-US" dirty="0" err="1"/>
              <a:t>là</a:t>
            </a:r>
            <a:r>
              <a:rPr lang="en-US" dirty="0"/>
              <a:t> </a:t>
            </a:r>
            <a:r>
              <a:rPr lang="en-US" dirty="0" err="1"/>
              <a:t>dễ</a:t>
            </a:r>
            <a:r>
              <a:rPr lang="en-US" dirty="0"/>
              <a:t> </a:t>
            </a:r>
            <a:r>
              <a:rPr lang="en-US" dirty="0" err="1"/>
              <a:t>hiểu</a:t>
            </a:r>
            <a:r>
              <a:rPr lang="en-US" dirty="0"/>
              <a:t> </a:t>
            </a:r>
            <a:r>
              <a:rPr lang="en-US" dirty="0" err="1"/>
              <a:t>vì</a:t>
            </a:r>
            <a:r>
              <a:rPr lang="en-US" dirty="0"/>
              <a:t> </a:t>
            </a:r>
            <a:r>
              <a:rPr lang="en-US" dirty="0" err="1"/>
              <a:t>chúng</a:t>
            </a:r>
            <a:r>
              <a:rPr lang="en-US" dirty="0"/>
              <a:t> </a:t>
            </a:r>
            <a:r>
              <a:rPr lang="en-US" dirty="0" err="1"/>
              <a:t>không</a:t>
            </a:r>
            <a:r>
              <a:rPr lang="en-US" dirty="0"/>
              <a:t> </a:t>
            </a:r>
            <a:r>
              <a:rPr lang="en-US" dirty="0" err="1"/>
              <a:t>khác</a:t>
            </a:r>
            <a:r>
              <a:rPr lang="en-US" dirty="0"/>
              <a:t> </a:t>
            </a:r>
            <a:r>
              <a:rPr lang="en-US" dirty="0" err="1"/>
              <a:t>nhau</a:t>
            </a:r>
            <a:r>
              <a:rPr lang="en-US" dirty="0"/>
              <a:t> </a:t>
            </a:r>
            <a:r>
              <a:rPr lang="en-US" dirty="0" err="1"/>
              <a:t>trong</a:t>
            </a:r>
            <a:r>
              <a:rPr lang="en-US" dirty="0"/>
              <a:t> </a:t>
            </a:r>
            <a:r>
              <a:rPr lang="en-US" dirty="0" err="1"/>
              <a:t>thực</a:t>
            </a:r>
            <a:r>
              <a:rPr lang="en-US" dirty="0"/>
              <a:t> </a:t>
            </a:r>
            <a:r>
              <a:rPr lang="en-US" dirty="0" err="1"/>
              <a:t>tế</a:t>
            </a:r>
            <a:r>
              <a:rPr lang="en-US" dirty="0"/>
              <a:t>. </a:t>
            </a:r>
            <a:endParaRPr lang="vi-VN" dirty="0"/>
          </a:p>
          <a:p>
            <a:endParaRPr lang="en-US" dirty="0"/>
          </a:p>
        </p:txBody>
      </p:sp>
      <p:sp>
        <p:nvSpPr>
          <p:cNvPr id="11" name="Slide Number Placeholder 10">
            <a:extLst>
              <a:ext uri="{FF2B5EF4-FFF2-40B4-BE49-F238E27FC236}">
                <a16:creationId xmlns:a16="http://schemas.microsoft.com/office/drawing/2014/main" id="{C39295AE-7D7F-3247-824B-3CE4DE6D7683}"/>
              </a:ext>
            </a:extLst>
          </p:cNvPr>
          <p:cNvSpPr>
            <a:spLocks noGrp="1"/>
          </p:cNvSpPr>
          <p:nvPr>
            <p:ph type="sldNum" sz="quarter" idx="12"/>
          </p:nvPr>
        </p:nvSpPr>
        <p:spPr/>
        <p:txBody>
          <a:bodyPr/>
          <a:lstStyle/>
          <a:p>
            <a:fld id="{6ABB016E-4A5B-4F31-A0CA-B0E1825C80DA}" type="slidenum">
              <a:rPr lang="en-US" altLang="en-US" smtClean="0"/>
              <a:pPr/>
              <a:t>34</a:t>
            </a:fld>
            <a:endParaRPr lang="en-US" altLang="en-US"/>
          </a:p>
        </p:txBody>
      </p:sp>
      <p:pic>
        <p:nvPicPr>
          <p:cNvPr id="8" name="Picture 7">
            <a:extLst>
              <a:ext uri="{FF2B5EF4-FFF2-40B4-BE49-F238E27FC236}">
                <a16:creationId xmlns:a16="http://schemas.microsoft.com/office/drawing/2014/main" id="{DEC2FAF9-C8B8-EE44-B5FD-9F8EC96AF8C6}"/>
              </a:ext>
            </a:extLst>
          </p:cNvPr>
          <p:cNvPicPr/>
          <p:nvPr/>
        </p:nvPicPr>
        <p:blipFill>
          <a:blip r:embed="rId3"/>
          <a:stretch>
            <a:fillRect/>
          </a:stretch>
        </p:blipFill>
        <p:spPr>
          <a:xfrm>
            <a:off x="4457701" y="1546371"/>
            <a:ext cx="4533689" cy="4268020"/>
          </a:xfrm>
          <a:prstGeom prst="rect">
            <a:avLst/>
          </a:prstGeom>
        </p:spPr>
      </p:pic>
    </p:spTree>
    <p:extLst>
      <p:ext uri="{BB962C8B-B14F-4D97-AF65-F5344CB8AC3E}">
        <p14:creationId xmlns:p14="http://schemas.microsoft.com/office/powerpoint/2010/main" val="1796716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AC62-41CB-4C03-85D8-43DCD57ABDAE}"/>
              </a:ext>
            </a:extLst>
          </p:cNvPr>
          <p:cNvSpPr>
            <a:spLocks noGrp="1"/>
          </p:cNvSpPr>
          <p:nvPr>
            <p:ph type="title"/>
          </p:nvPr>
        </p:nvSpPr>
        <p:spPr/>
        <p:txBody>
          <a:bodyPr/>
          <a:lstStyle/>
          <a:p>
            <a:r>
              <a:rPr lang="en-US" dirty="0" err="1"/>
              <a:t>Nội</a:t>
            </a:r>
            <a:r>
              <a:rPr lang="en-US" dirty="0"/>
              <a:t> dung</a:t>
            </a:r>
          </a:p>
        </p:txBody>
      </p:sp>
      <p:sp>
        <p:nvSpPr>
          <p:cNvPr id="5" name="Content Placeholder 4">
            <a:extLst>
              <a:ext uri="{FF2B5EF4-FFF2-40B4-BE49-F238E27FC236}">
                <a16:creationId xmlns:a16="http://schemas.microsoft.com/office/drawing/2014/main" id="{663B4EF5-6587-4D17-8B59-BFE876B5C463}"/>
              </a:ext>
            </a:extLst>
          </p:cNvPr>
          <p:cNvSpPr>
            <a:spLocks noGrp="1"/>
          </p:cNvSpPr>
          <p:nvPr>
            <p:ph idx="1"/>
          </p:nvPr>
        </p:nvSpPr>
        <p:spPr>
          <a:xfrm>
            <a:off x="184245" y="1745672"/>
            <a:ext cx="8775510" cy="2964873"/>
          </a:xfrm>
        </p:spPr>
        <p:txBody>
          <a:bodyPr anchor="ctr"/>
          <a:lstStyle/>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Tổng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quan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bài</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toán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đặt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vấn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đề</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Các</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nghiên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cứu</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liên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quan</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Phương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pháp</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sử</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dụng</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Thử</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nghiệm</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đánh</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giá</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rgbClr val="000000"/>
                </a:solidFill>
                <a:cs typeface="Times New Roman" panose="02020603050405020304" pitchFamily="18" charset="0"/>
              </a:rPr>
              <a:t>Kết</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luận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và</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hướng</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phát</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triển</a:t>
            </a:r>
            <a:endParaRPr lang="en-US" sz="3600" dirty="0">
              <a:solidFill>
                <a:srgbClr val="000000"/>
              </a:solidFill>
              <a:cs typeface="Times New Roman" panose="02020603050405020304" pitchFamily="18" charset="0"/>
            </a:endParaRPr>
          </a:p>
        </p:txBody>
      </p:sp>
      <p:sp>
        <p:nvSpPr>
          <p:cNvPr id="3" name="Slide Number Placeholder 2">
            <a:extLst>
              <a:ext uri="{FF2B5EF4-FFF2-40B4-BE49-F238E27FC236}">
                <a16:creationId xmlns:a16="http://schemas.microsoft.com/office/drawing/2014/main" id="{FD683525-A3F5-544F-8899-661F1F0691B2}"/>
              </a:ext>
            </a:extLst>
          </p:cNvPr>
          <p:cNvSpPr>
            <a:spLocks noGrp="1"/>
          </p:cNvSpPr>
          <p:nvPr>
            <p:ph type="sldNum" sz="quarter" idx="12"/>
          </p:nvPr>
        </p:nvSpPr>
        <p:spPr/>
        <p:txBody>
          <a:bodyPr/>
          <a:lstStyle/>
          <a:p>
            <a:fld id="{17CA4010-35C3-48DB-A282-899B6B79F12D}" type="slidenum">
              <a:rPr lang="en-US" altLang="en-US" smtClean="0"/>
              <a:pPr/>
              <a:t>35</a:t>
            </a:fld>
            <a:endParaRPr lang="en-US" altLang="en-US"/>
          </a:p>
        </p:txBody>
      </p:sp>
    </p:spTree>
    <p:extLst>
      <p:ext uri="{BB962C8B-B14F-4D97-AF65-F5344CB8AC3E}">
        <p14:creationId xmlns:p14="http://schemas.microsoft.com/office/powerpoint/2010/main" val="904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8F5AD-F1B4-504E-8CD6-A62CC13A30DC}"/>
              </a:ext>
            </a:extLst>
          </p:cNvPr>
          <p:cNvSpPr>
            <a:spLocks noGrp="1"/>
          </p:cNvSpPr>
          <p:nvPr>
            <p:ph type="title"/>
          </p:nvPr>
        </p:nvSpPr>
        <p:spPr/>
        <p:txBody>
          <a:bodyPr/>
          <a:lstStyle/>
          <a:p>
            <a:r>
              <a:rPr lang="en-US" dirty="0" err="1"/>
              <a:t>Kết</a:t>
            </a:r>
            <a:r>
              <a:rPr lang="en-US" dirty="0"/>
              <a:t> </a:t>
            </a:r>
            <a:r>
              <a:rPr lang="en-US" dirty="0" err="1"/>
              <a:t>luận</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3" name="Content Placeholder 2">
            <a:extLst>
              <a:ext uri="{FF2B5EF4-FFF2-40B4-BE49-F238E27FC236}">
                <a16:creationId xmlns:a16="http://schemas.microsoft.com/office/drawing/2014/main" id="{C92974A8-D05A-BF41-8809-BF205B014884}"/>
              </a:ext>
            </a:extLst>
          </p:cNvPr>
          <p:cNvSpPr>
            <a:spLocks noGrp="1"/>
          </p:cNvSpPr>
          <p:nvPr>
            <p:ph idx="1"/>
          </p:nvPr>
        </p:nvSpPr>
        <p:spPr/>
        <p:txBody>
          <a:bodyPr/>
          <a:lstStyle/>
          <a:p>
            <a:pPr marL="0" indent="0">
              <a:buNone/>
            </a:pPr>
            <a:r>
              <a:rPr lang="en-US" b="1" dirty="0" err="1"/>
              <a:t>Đóng</a:t>
            </a:r>
            <a:r>
              <a:rPr lang="en-US" b="1" dirty="0"/>
              <a:t> </a:t>
            </a:r>
            <a:r>
              <a:rPr lang="en-US" b="1" dirty="0" err="1"/>
              <a:t>góp</a:t>
            </a:r>
            <a:r>
              <a:rPr lang="en-US" b="1" dirty="0"/>
              <a:t>, </a:t>
            </a:r>
            <a:r>
              <a:rPr lang="en-US" b="1" dirty="0" err="1"/>
              <a:t>kết</a:t>
            </a:r>
            <a:r>
              <a:rPr lang="en-US" b="1" dirty="0"/>
              <a:t> </a:t>
            </a:r>
            <a:r>
              <a:rPr lang="en-US" b="1" dirty="0" err="1"/>
              <a:t>quả</a:t>
            </a:r>
            <a:r>
              <a:rPr lang="en-US" b="1" dirty="0"/>
              <a:t> </a:t>
            </a:r>
            <a:r>
              <a:rPr lang="en-US" b="1" dirty="0" err="1"/>
              <a:t>của</a:t>
            </a:r>
            <a:r>
              <a:rPr lang="en-US" b="1" dirty="0"/>
              <a:t> </a:t>
            </a:r>
            <a:r>
              <a:rPr lang="en-US" b="1" dirty="0" err="1"/>
              <a:t>đồ</a:t>
            </a:r>
            <a:r>
              <a:rPr lang="en-US" b="1" dirty="0"/>
              <a:t> </a:t>
            </a:r>
            <a:r>
              <a:rPr lang="en-US" b="1" dirty="0" err="1"/>
              <a:t>án</a:t>
            </a:r>
            <a:r>
              <a:rPr lang="vi-VN" dirty="0"/>
              <a:t> </a:t>
            </a:r>
          </a:p>
          <a:p>
            <a:pPr>
              <a:buFont typeface="Wingdings" pitchFamily="2" charset="2"/>
              <a:buChar char="ü"/>
            </a:pPr>
            <a:r>
              <a:rPr lang="vi-VN" dirty="0"/>
              <a:t>Sinh thêm ảnh đường phố với các điều kiện thời tiết, ánh sáng, xe cộ, con người,… khác nhau để làm đa dạng thêm dữ liệu cho mô hình</a:t>
            </a:r>
          </a:p>
          <a:p>
            <a:pPr>
              <a:buFont typeface="Wingdings" pitchFamily="2" charset="2"/>
              <a:buChar char="ü"/>
            </a:pPr>
            <a:r>
              <a:rPr lang="vi-VN" dirty="0"/>
              <a:t>Áp dụng các kỹ thuật thích ứng miền và các mô hình cơ sở phù hợp với dữ liệu và yêu cầu bài toán nhằm tổng quát hoá khả năng nhận biết của mô hình. </a:t>
            </a:r>
          </a:p>
          <a:p>
            <a:pPr marL="0" indent="0">
              <a:buNone/>
            </a:pPr>
            <a:r>
              <a:rPr lang="vi-VN" b="1" dirty="0"/>
              <a:t>Hướng phát triển</a:t>
            </a:r>
          </a:p>
          <a:p>
            <a:pPr>
              <a:buFont typeface="Wingdings" pitchFamily="2" charset="2"/>
              <a:buChar char="q"/>
            </a:pPr>
            <a:r>
              <a:rPr lang="vi-VN" dirty="0"/>
              <a:t>Thử nghiệm các kỹ thuật thích ứng miền mạnh mẽ hơn như IAST </a:t>
            </a:r>
          </a:p>
          <a:p>
            <a:pPr>
              <a:buFont typeface="Wingdings" pitchFamily="2" charset="2"/>
              <a:buChar char="q"/>
            </a:pPr>
            <a:r>
              <a:rPr lang="vi-VN" dirty="0"/>
              <a:t>Thử nghiệm thêm Transformer cho mô hình cơ sở </a:t>
            </a:r>
          </a:p>
          <a:p>
            <a:endParaRPr lang="vi-VN" dirty="0"/>
          </a:p>
          <a:p>
            <a:endParaRPr lang="en-US" dirty="0"/>
          </a:p>
        </p:txBody>
      </p:sp>
      <p:sp>
        <p:nvSpPr>
          <p:cNvPr id="4" name="Slide Number Placeholder 3">
            <a:extLst>
              <a:ext uri="{FF2B5EF4-FFF2-40B4-BE49-F238E27FC236}">
                <a16:creationId xmlns:a16="http://schemas.microsoft.com/office/drawing/2014/main" id="{BD3BA312-81DF-804E-964E-F0E908DBA4BD}"/>
              </a:ext>
            </a:extLst>
          </p:cNvPr>
          <p:cNvSpPr>
            <a:spLocks noGrp="1"/>
          </p:cNvSpPr>
          <p:nvPr>
            <p:ph type="sldNum" sz="quarter" idx="12"/>
          </p:nvPr>
        </p:nvSpPr>
        <p:spPr/>
        <p:txBody>
          <a:bodyPr/>
          <a:lstStyle/>
          <a:p>
            <a:fld id="{17CA4010-35C3-48DB-A282-899B6B79F12D}" type="slidenum">
              <a:rPr lang="en-US" altLang="en-US" smtClean="0"/>
              <a:pPr/>
              <a:t>36</a:t>
            </a:fld>
            <a:endParaRPr lang="en-US" altLang="en-US"/>
          </a:p>
        </p:txBody>
      </p:sp>
    </p:spTree>
    <p:extLst>
      <p:ext uri="{BB962C8B-B14F-4D97-AF65-F5344CB8AC3E}">
        <p14:creationId xmlns:p14="http://schemas.microsoft.com/office/powerpoint/2010/main" val="535909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txBox="1">
            <a:spLocks noChangeArrowheads="1"/>
          </p:cNvSpPr>
          <p:nvPr/>
        </p:nvSpPr>
        <p:spPr bwMode="auto">
          <a:xfrm>
            <a:off x="1143000" y="1538288"/>
            <a:ext cx="6858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Calibri" panose="020F0502020204030204" pitchFamily="34" charset="0"/>
              </a:defRPr>
            </a:lvl1pPr>
            <a:lvl2pPr marL="742950" indent="-285750" defTabSz="685800">
              <a:defRPr>
                <a:solidFill>
                  <a:schemeClr val="tx1"/>
                </a:solidFill>
                <a:latin typeface="Calibri" panose="020F0502020204030204" pitchFamily="34" charset="0"/>
              </a:defRPr>
            </a:lvl2pPr>
            <a:lvl3pPr marL="1143000" indent="-228600" defTabSz="685800">
              <a:defRPr>
                <a:solidFill>
                  <a:schemeClr val="tx1"/>
                </a:solidFill>
                <a:latin typeface="Calibri" panose="020F0502020204030204" pitchFamily="34" charset="0"/>
              </a:defRPr>
            </a:lvl3pPr>
            <a:lvl4pPr marL="1600200" indent="-228600" defTabSz="685800">
              <a:defRPr>
                <a:solidFill>
                  <a:schemeClr val="tx1"/>
                </a:solidFill>
                <a:latin typeface="Calibri" panose="020F0502020204030204" pitchFamily="34" charset="0"/>
              </a:defRPr>
            </a:lvl4pPr>
            <a:lvl5pPr marL="2057400" indent="-228600" defTabSz="685800">
              <a:defRPr>
                <a:solidFill>
                  <a:schemeClr val="tx1"/>
                </a:solidFill>
                <a:latin typeface="Calibri" panose="020F0502020204030204" pitchFamily="34" charset="0"/>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3600" b="1">
              <a:solidFill>
                <a:schemeClr val="bg1"/>
              </a:solidFill>
              <a:latin typeface="Calibri Light" panose="020F0302020204030204" pitchFamily="34" charset="0"/>
            </a:endParaRPr>
          </a:p>
        </p:txBody>
      </p:sp>
      <p:sp>
        <p:nvSpPr>
          <p:cNvPr id="36867" name="Rectangle 5"/>
          <p:cNvSpPr txBox="1">
            <a:spLocks noChangeArrowheads="1"/>
          </p:cNvSpPr>
          <p:nvPr/>
        </p:nvSpPr>
        <p:spPr bwMode="auto">
          <a:xfrm>
            <a:off x="1371600" y="2827698"/>
            <a:ext cx="7699664" cy="120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defRPr>
                <a:solidFill>
                  <a:schemeClr val="tx1"/>
                </a:solidFill>
                <a:latin typeface="Calibri" panose="020F0502020204030204" pitchFamily="34" charset="0"/>
              </a:defRPr>
            </a:lvl1pPr>
            <a:lvl2pPr marL="742950" indent="-285750" defTabSz="685800">
              <a:defRPr>
                <a:solidFill>
                  <a:schemeClr val="tx1"/>
                </a:solidFill>
                <a:latin typeface="Calibri" panose="020F0502020204030204" pitchFamily="34" charset="0"/>
              </a:defRPr>
            </a:lvl2pPr>
            <a:lvl3pPr marL="1143000" indent="-228600" defTabSz="685800">
              <a:defRPr>
                <a:solidFill>
                  <a:schemeClr val="tx1"/>
                </a:solidFill>
                <a:latin typeface="Calibri" panose="020F0502020204030204" pitchFamily="34" charset="0"/>
              </a:defRPr>
            </a:lvl3pPr>
            <a:lvl4pPr marL="1600200" indent="-228600" defTabSz="685800">
              <a:defRPr>
                <a:solidFill>
                  <a:schemeClr val="tx1"/>
                </a:solidFill>
                <a:latin typeface="Calibri" panose="020F0502020204030204" pitchFamily="34" charset="0"/>
              </a:defRPr>
            </a:lvl4pPr>
            <a:lvl5pPr marL="2057400" indent="-228600" defTabSz="685800">
              <a:defRPr>
                <a:solidFill>
                  <a:schemeClr val="tx1"/>
                </a:solidFill>
                <a:latin typeface="Calibri" panose="020F0502020204030204" pitchFamily="34" charset="0"/>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vi-VN" altLang="en-US" sz="3000" i="1" dirty="0">
                <a:solidFill>
                  <a:srgbClr val="CC6600"/>
                </a:solidFill>
                <a:latin typeface="Calibri (Body)"/>
                <a:cs typeface="Times New Roman" panose="02020603050405020304" pitchFamily="18" charset="0"/>
              </a:rPr>
              <a:t>Xin trân trọng cảm ơn các thầy cô đã lắng nghe </a:t>
            </a:r>
            <a:endParaRPr lang="en-US" altLang="en-US" sz="3000" i="1" dirty="0">
              <a:solidFill>
                <a:srgbClr val="CC6600"/>
              </a:solidFill>
              <a:latin typeface="Calibri (Body)"/>
              <a:cs typeface="Times New Roman" panose="02020603050405020304" pitchFamily="18" charset="0"/>
            </a:endParaRPr>
          </a:p>
        </p:txBody>
      </p:sp>
      <p:sp>
        <p:nvSpPr>
          <p:cNvPr id="2" name="Slide Number Placeholder 1">
            <a:extLst>
              <a:ext uri="{FF2B5EF4-FFF2-40B4-BE49-F238E27FC236}">
                <a16:creationId xmlns:a16="http://schemas.microsoft.com/office/drawing/2014/main" id="{58F93DC5-7158-6F4D-B3D9-DC197DFC3D1F}"/>
              </a:ext>
            </a:extLst>
          </p:cNvPr>
          <p:cNvSpPr>
            <a:spLocks noGrp="1"/>
          </p:cNvSpPr>
          <p:nvPr>
            <p:ph type="sldNum" sz="quarter" idx="12"/>
          </p:nvPr>
        </p:nvSpPr>
        <p:spPr/>
        <p:txBody>
          <a:bodyPr/>
          <a:lstStyle/>
          <a:p>
            <a:fld id="{CD9339A8-01C7-4234-B369-CFC0BE8A68E1}" type="slidenum">
              <a:rPr lang="en-US" altLang="en-US" smtClean="0"/>
              <a:pPr/>
              <a:t>37</a:t>
            </a:fld>
            <a:endParaRPr lang="en-US"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F0DE-A133-904A-BF74-DDED02846B09}"/>
              </a:ext>
            </a:extLst>
          </p:cNvPr>
          <p:cNvSpPr>
            <a:spLocks noGrp="1"/>
          </p:cNvSpPr>
          <p:nvPr>
            <p:ph type="title"/>
          </p:nvPr>
        </p:nvSpPr>
        <p:spPr/>
        <p:txBody>
          <a:bodyPr/>
          <a:lstStyle/>
          <a:p>
            <a:r>
              <a:rPr lang="en-US" dirty="0" err="1"/>
              <a:t>Mạng</a:t>
            </a:r>
            <a:r>
              <a:rPr lang="en-US" dirty="0"/>
              <a:t> </a:t>
            </a:r>
            <a:r>
              <a:rPr lang="en-US" dirty="0" err="1"/>
              <a:t>xương</a:t>
            </a:r>
            <a:r>
              <a:rPr lang="en-US" dirty="0"/>
              <a:t> </a:t>
            </a:r>
            <a:r>
              <a:rPr lang="en-US" dirty="0" err="1"/>
              <a:t>sống</a:t>
            </a:r>
            <a:endParaRPr lang="en-US" dirty="0"/>
          </a:p>
        </p:txBody>
      </p:sp>
      <p:pic>
        <p:nvPicPr>
          <p:cNvPr id="6" name="Content Placeholder 5" descr="Chart&#10;&#10;Description automatically generated with low confidence">
            <a:extLst>
              <a:ext uri="{FF2B5EF4-FFF2-40B4-BE49-F238E27FC236}">
                <a16:creationId xmlns:a16="http://schemas.microsoft.com/office/drawing/2014/main" id="{4047DB53-3E90-D740-971A-DB8531E7D0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6596" y="1391579"/>
            <a:ext cx="4087404" cy="859810"/>
          </a:xfrm>
        </p:spPr>
      </p:pic>
      <p:sp>
        <p:nvSpPr>
          <p:cNvPr id="4" name="Slide Number Placeholder 3">
            <a:extLst>
              <a:ext uri="{FF2B5EF4-FFF2-40B4-BE49-F238E27FC236}">
                <a16:creationId xmlns:a16="http://schemas.microsoft.com/office/drawing/2014/main" id="{A988FA8E-8BB9-084C-B3D1-5E92E68326BF}"/>
              </a:ext>
            </a:extLst>
          </p:cNvPr>
          <p:cNvSpPr>
            <a:spLocks noGrp="1"/>
          </p:cNvSpPr>
          <p:nvPr>
            <p:ph type="sldNum" sz="quarter" idx="12"/>
          </p:nvPr>
        </p:nvSpPr>
        <p:spPr/>
        <p:txBody>
          <a:bodyPr/>
          <a:lstStyle/>
          <a:p>
            <a:fld id="{17CA4010-35C3-48DB-A282-899B6B79F12D}" type="slidenum">
              <a:rPr lang="en-US" altLang="en-US" smtClean="0"/>
              <a:pPr/>
              <a:t>38</a:t>
            </a:fld>
            <a:endParaRPr lang="en-US" altLang="en-US"/>
          </a:p>
        </p:txBody>
      </p:sp>
      <p:sp>
        <p:nvSpPr>
          <p:cNvPr id="7" name="TextBox 6">
            <a:extLst>
              <a:ext uri="{FF2B5EF4-FFF2-40B4-BE49-F238E27FC236}">
                <a16:creationId xmlns:a16="http://schemas.microsoft.com/office/drawing/2014/main" id="{8242CC8A-D6DE-A64D-AD7E-B0F9CEE100BE}"/>
              </a:ext>
            </a:extLst>
          </p:cNvPr>
          <p:cNvSpPr txBox="1"/>
          <p:nvPr/>
        </p:nvSpPr>
        <p:spPr>
          <a:xfrm>
            <a:off x="177421" y="1262270"/>
            <a:ext cx="466293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Ta </a:t>
            </a:r>
            <a:r>
              <a:rPr lang="en-US" dirty="0" err="1"/>
              <a:t>thử</a:t>
            </a:r>
            <a:r>
              <a:rPr lang="en-US" dirty="0"/>
              <a:t> </a:t>
            </a:r>
            <a:r>
              <a:rPr lang="en-US" dirty="0" err="1"/>
              <a:t>nghiệm</a:t>
            </a:r>
            <a:r>
              <a:rPr lang="en-US" dirty="0"/>
              <a:t> 2 </a:t>
            </a:r>
            <a:r>
              <a:rPr lang="en-US" dirty="0" err="1"/>
              <a:t>mạng</a:t>
            </a:r>
            <a:r>
              <a:rPr lang="en-US" dirty="0"/>
              <a:t> </a:t>
            </a:r>
            <a:r>
              <a:rPr lang="en-US" dirty="0" err="1"/>
              <a:t>xương</a:t>
            </a:r>
            <a:r>
              <a:rPr lang="en-US" dirty="0"/>
              <a:t> </a:t>
            </a:r>
            <a:r>
              <a:rPr lang="en-US" dirty="0" err="1"/>
              <a:t>sống</a:t>
            </a:r>
            <a:r>
              <a:rPr lang="en-US" dirty="0"/>
              <a:t> </a:t>
            </a:r>
            <a:r>
              <a:rPr lang="en-US" dirty="0" err="1"/>
              <a:t>làm</a:t>
            </a:r>
            <a:r>
              <a:rPr lang="en-US" dirty="0"/>
              <a:t> </a:t>
            </a:r>
            <a:r>
              <a:rPr lang="en-US" dirty="0" err="1"/>
              <a:t>bộ</a:t>
            </a:r>
            <a:r>
              <a:rPr lang="en-US" dirty="0"/>
              <a:t> </a:t>
            </a:r>
            <a:r>
              <a:rPr lang="en-US" dirty="0" err="1"/>
              <a:t>giải</a:t>
            </a:r>
            <a:r>
              <a:rPr lang="en-US" dirty="0"/>
              <a:t> </a:t>
            </a:r>
            <a:r>
              <a:rPr lang="en-US" dirty="0" err="1"/>
              <a:t>mã</a:t>
            </a:r>
            <a:r>
              <a:rPr lang="en-US" dirty="0"/>
              <a:t> </a:t>
            </a:r>
            <a:r>
              <a:rPr lang="en-US" dirty="0" err="1"/>
              <a:t>là</a:t>
            </a:r>
            <a:r>
              <a:rPr lang="en-US" dirty="0"/>
              <a:t> </a:t>
            </a:r>
            <a:r>
              <a:rPr lang="en-US" b="1" dirty="0"/>
              <a:t>Resnet101</a:t>
            </a:r>
            <a:r>
              <a:rPr lang="en-US" dirty="0"/>
              <a:t> </a:t>
            </a:r>
            <a:r>
              <a:rPr lang="en-US" dirty="0" err="1"/>
              <a:t>và</a:t>
            </a:r>
            <a:r>
              <a:rPr lang="en-US" dirty="0"/>
              <a:t> </a:t>
            </a:r>
            <a:r>
              <a:rPr lang="en-US" b="1" dirty="0"/>
              <a:t>Hardnet68</a:t>
            </a:r>
          </a:p>
          <a:p>
            <a:pPr marL="285750" indent="-285750">
              <a:buFont typeface="Arial" panose="020B0604020202020204" pitchFamily="34" charset="0"/>
              <a:buChar char="•"/>
            </a:pPr>
            <a:r>
              <a:rPr lang="en-US" b="1" dirty="0" err="1"/>
              <a:t>Khối</a:t>
            </a:r>
            <a:r>
              <a:rPr lang="en-US" b="1" dirty="0"/>
              <a:t> </a:t>
            </a:r>
            <a:r>
              <a:rPr lang="en-US" b="1" dirty="0" err="1"/>
              <a:t>phần</a:t>
            </a:r>
            <a:r>
              <a:rPr lang="en-US" b="1" dirty="0"/>
              <a:t> </a:t>
            </a:r>
            <a:r>
              <a:rPr lang="en-US" b="1" dirty="0" err="1"/>
              <a:t>dư</a:t>
            </a:r>
            <a:r>
              <a:rPr lang="en-US" b="1" dirty="0"/>
              <a:t>: </a:t>
            </a:r>
            <a:r>
              <a:rPr lang="en-US" dirty="0" err="1"/>
              <a:t>sử</a:t>
            </a:r>
            <a:r>
              <a:rPr lang="en-US" dirty="0"/>
              <a:t> </a:t>
            </a:r>
            <a:r>
              <a:rPr lang="en-US" dirty="0" err="1"/>
              <a:t>dụng</a:t>
            </a:r>
            <a:r>
              <a:rPr lang="en-US" dirty="0"/>
              <a:t> </a:t>
            </a:r>
            <a:r>
              <a:rPr lang="en-US" dirty="0" err="1"/>
              <a:t>phép</a:t>
            </a:r>
            <a:r>
              <a:rPr lang="en-US" dirty="0"/>
              <a:t> </a:t>
            </a:r>
            <a:r>
              <a:rPr lang="en-US" dirty="0" err="1"/>
              <a:t>cộng</a:t>
            </a:r>
            <a:endParaRPr lang="en-US" dirty="0"/>
          </a:p>
          <a:p>
            <a:pPr marL="285750" indent="-285750">
              <a:buFont typeface="Arial" panose="020B0604020202020204" pitchFamily="34" charset="0"/>
              <a:buChar char="•"/>
            </a:pPr>
            <a:r>
              <a:rPr lang="en-US" b="1" dirty="0" err="1"/>
              <a:t>Khối</a:t>
            </a:r>
            <a:r>
              <a:rPr lang="en-US" b="1" dirty="0"/>
              <a:t> </a:t>
            </a:r>
            <a:r>
              <a:rPr lang="en-US" b="1" dirty="0" err="1"/>
              <a:t>dày</a:t>
            </a:r>
            <a:r>
              <a:rPr lang="en-US" b="1" dirty="0"/>
              <a:t> </a:t>
            </a:r>
            <a:r>
              <a:rPr lang="en-US" b="1" dirty="0" err="1"/>
              <a:t>đặc</a:t>
            </a:r>
            <a:r>
              <a:rPr lang="en-US" b="1" dirty="0"/>
              <a:t>: </a:t>
            </a:r>
            <a:r>
              <a:rPr lang="en-US" dirty="0" err="1"/>
              <a:t>sử</a:t>
            </a:r>
            <a:r>
              <a:rPr lang="en-US" dirty="0"/>
              <a:t> </a:t>
            </a:r>
            <a:r>
              <a:rPr lang="en-US" dirty="0" err="1"/>
              <a:t>dụng</a:t>
            </a:r>
            <a:r>
              <a:rPr lang="en-US" dirty="0"/>
              <a:t> </a:t>
            </a:r>
            <a:r>
              <a:rPr lang="en-US" dirty="0" err="1"/>
              <a:t>phép</a:t>
            </a:r>
            <a:r>
              <a:rPr lang="en-US" dirty="0"/>
              <a:t> </a:t>
            </a:r>
            <a:r>
              <a:rPr lang="en-US" dirty="0" err="1"/>
              <a:t>ghép</a:t>
            </a:r>
            <a:r>
              <a:rPr lang="en-US" dirty="0"/>
              <a:t> </a:t>
            </a:r>
            <a:r>
              <a:rPr lang="en-US" dirty="0" err="1"/>
              <a:t>nối</a:t>
            </a:r>
            <a:endParaRPr lang="en-US" b="1" dirty="0"/>
          </a:p>
        </p:txBody>
      </p:sp>
      <p:sp>
        <p:nvSpPr>
          <p:cNvPr id="3" name="TextBox 2">
            <a:extLst>
              <a:ext uri="{FF2B5EF4-FFF2-40B4-BE49-F238E27FC236}">
                <a16:creationId xmlns:a16="http://schemas.microsoft.com/office/drawing/2014/main" id="{CC5B07AF-8194-E848-B8A6-1145178A1363}"/>
              </a:ext>
            </a:extLst>
          </p:cNvPr>
          <p:cNvSpPr txBox="1"/>
          <p:nvPr/>
        </p:nvSpPr>
        <p:spPr>
          <a:xfrm>
            <a:off x="197893" y="2667615"/>
            <a:ext cx="4380931" cy="369332"/>
          </a:xfrm>
          <a:prstGeom prst="rect">
            <a:avLst/>
          </a:prstGeom>
          <a:noFill/>
        </p:spPr>
        <p:txBody>
          <a:bodyPr wrap="square" rtlCol="0">
            <a:spAutoFit/>
          </a:bodyPr>
          <a:lstStyle/>
          <a:p>
            <a:r>
              <a:rPr lang="en-US" b="1" dirty="0"/>
              <a:t>Resnet101</a:t>
            </a:r>
            <a:r>
              <a:rPr lang="en-US" dirty="0"/>
              <a:t> </a:t>
            </a:r>
          </a:p>
        </p:txBody>
      </p:sp>
      <p:sp>
        <p:nvSpPr>
          <p:cNvPr id="5" name="TextBox 4">
            <a:extLst>
              <a:ext uri="{FF2B5EF4-FFF2-40B4-BE49-F238E27FC236}">
                <a16:creationId xmlns:a16="http://schemas.microsoft.com/office/drawing/2014/main" id="{C4A38E3F-5764-CA44-AA9D-25EF488893BB}"/>
              </a:ext>
            </a:extLst>
          </p:cNvPr>
          <p:cNvSpPr txBox="1"/>
          <p:nvPr/>
        </p:nvSpPr>
        <p:spPr>
          <a:xfrm>
            <a:off x="177421" y="3088901"/>
            <a:ext cx="4082852"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Giúp</a:t>
            </a:r>
            <a:r>
              <a:rPr lang="en-US" dirty="0"/>
              <a:t> </a:t>
            </a:r>
            <a:r>
              <a:rPr lang="en-US" dirty="0" err="1"/>
              <a:t>cho</a:t>
            </a:r>
            <a:r>
              <a:rPr lang="en-US" dirty="0"/>
              <a:t> </a:t>
            </a:r>
            <a:r>
              <a:rPr lang="en-US" dirty="0" err="1"/>
              <a:t>mo</a:t>
            </a:r>
            <a:r>
              <a:rPr lang="en-US" dirty="0"/>
              <a:t>̂ </a:t>
            </a:r>
            <a:r>
              <a:rPr lang="en-US" dirty="0" err="1"/>
              <a:t>hình</a:t>
            </a:r>
            <a:r>
              <a:rPr lang="en-US" dirty="0"/>
              <a:t> </a:t>
            </a:r>
            <a:r>
              <a:rPr lang="en-US" dirty="0" err="1"/>
              <a:t>học</a:t>
            </a:r>
            <a:r>
              <a:rPr lang="en-US" dirty="0"/>
              <a:t> </a:t>
            </a:r>
            <a:r>
              <a:rPr lang="en-US" dirty="0" err="1"/>
              <a:t>sâu</a:t>
            </a:r>
            <a:r>
              <a:rPr lang="en-US" dirty="0"/>
              <a:t> </a:t>
            </a:r>
            <a:r>
              <a:rPr lang="en-US" dirty="0" err="1"/>
              <a:t>hơn</a:t>
            </a:r>
            <a:r>
              <a:rPr lang="en-US" dirty="0"/>
              <a:t> </a:t>
            </a:r>
            <a:r>
              <a:rPr lang="en-US" dirty="0" err="1"/>
              <a:t>nhưng</a:t>
            </a:r>
            <a:r>
              <a:rPr lang="en-US" dirty="0"/>
              <a:t> </a:t>
            </a:r>
            <a:r>
              <a:rPr lang="en-US" dirty="0" err="1"/>
              <a:t>không</a:t>
            </a:r>
            <a:r>
              <a:rPr lang="en-US" dirty="0"/>
              <a:t> bị </a:t>
            </a:r>
            <a:r>
              <a:rPr lang="en-US" dirty="0" err="1"/>
              <a:t>biến</a:t>
            </a:r>
            <a:r>
              <a:rPr lang="en-US" dirty="0"/>
              <a:t> </a:t>
            </a:r>
            <a:r>
              <a:rPr lang="en-US" dirty="0" err="1"/>
              <a:t>mất</a:t>
            </a:r>
            <a:r>
              <a:rPr lang="en-US" dirty="0"/>
              <a:t> </a:t>
            </a:r>
            <a:r>
              <a:rPr lang="en-US" dirty="0" err="1"/>
              <a:t>đạo</a:t>
            </a:r>
            <a:r>
              <a:rPr lang="en-US" dirty="0"/>
              <a:t> </a:t>
            </a:r>
            <a:r>
              <a:rPr lang="en-US" dirty="0" err="1"/>
              <a:t>hàm</a:t>
            </a:r>
            <a:r>
              <a:rPr lang="en-US" dirty="0"/>
              <a:t> </a:t>
            </a:r>
          </a:p>
          <a:p>
            <a:pPr marL="285750" indent="-285750">
              <a:buFont typeface="Arial" panose="020B0604020202020204" pitchFamily="34" charset="0"/>
              <a:buChar char="•"/>
            </a:pPr>
            <a:r>
              <a:rPr lang="en-US" dirty="0" err="1"/>
              <a:t>Gồm</a:t>
            </a:r>
            <a:r>
              <a:rPr lang="en-US" dirty="0"/>
              <a:t> </a:t>
            </a:r>
            <a:r>
              <a:rPr lang="en-US" dirty="0" err="1"/>
              <a:t>khối</a:t>
            </a:r>
            <a:r>
              <a:rPr lang="en-US" dirty="0"/>
              <a:t> </a:t>
            </a:r>
            <a:r>
              <a:rPr lang="en-US" dirty="0" err="1"/>
              <a:t>cơ</a:t>
            </a:r>
            <a:r>
              <a:rPr lang="en-US" dirty="0"/>
              <a:t> </a:t>
            </a:r>
            <a:r>
              <a:rPr lang="en-US" dirty="0" err="1"/>
              <a:t>bản</a:t>
            </a:r>
            <a:r>
              <a:rPr lang="en-US" dirty="0"/>
              <a:t> </a:t>
            </a:r>
            <a:r>
              <a:rPr lang="en-US" dirty="0" err="1"/>
              <a:t>và</a:t>
            </a:r>
            <a:r>
              <a:rPr lang="en-US" dirty="0"/>
              <a:t> </a:t>
            </a:r>
            <a:r>
              <a:rPr lang="en-US" dirty="0" err="1"/>
              <a:t>khối</a:t>
            </a:r>
            <a:r>
              <a:rPr lang="en-US" dirty="0"/>
              <a:t> </a:t>
            </a:r>
            <a:r>
              <a:rPr lang="en-US" dirty="0" err="1"/>
              <a:t>cổ</a:t>
            </a:r>
            <a:r>
              <a:rPr lang="en-US" dirty="0"/>
              <a:t> chai</a:t>
            </a:r>
          </a:p>
          <a:p>
            <a:pPr marL="285750" indent="-285750">
              <a:buFont typeface="Arial" panose="020B0604020202020204" pitchFamily="34" charset="0"/>
              <a:buChar char="•"/>
            </a:pPr>
            <a:r>
              <a:rPr lang="en-US" dirty="0" err="1"/>
              <a:t>Phép</a:t>
            </a:r>
            <a:r>
              <a:rPr lang="en-US" dirty="0"/>
              <a:t> </a:t>
            </a:r>
            <a:r>
              <a:rPr lang="en-US" dirty="0" err="1"/>
              <a:t>cộng</a:t>
            </a:r>
            <a:r>
              <a:rPr lang="en-US" dirty="0"/>
              <a:t> </a:t>
            </a:r>
            <a:r>
              <a:rPr lang="en-US" dirty="0" err="1"/>
              <a:t>thay</a:t>
            </a:r>
            <a:r>
              <a:rPr lang="en-US" dirty="0"/>
              <a:t> </a:t>
            </a:r>
            <a:r>
              <a:rPr lang="en-US" dirty="0" err="1"/>
              <a:t>vì</a:t>
            </a:r>
            <a:r>
              <a:rPr lang="en-US" dirty="0"/>
              <a:t> </a:t>
            </a:r>
            <a:r>
              <a:rPr lang="en-US" dirty="0" err="1"/>
              <a:t>ghép</a:t>
            </a:r>
            <a:r>
              <a:rPr lang="en-US" dirty="0"/>
              <a:t> </a:t>
            </a:r>
            <a:r>
              <a:rPr lang="en-US" dirty="0" err="1"/>
              <a:t>nối</a:t>
            </a:r>
            <a:r>
              <a:rPr lang="en-US" dirty="0"/>
              <a:t> </a:t>
            </a:r>
            <a:r>
              <a:rPr lang="en-US" dirty="0" err="1"/>
              <a:t>làm</a:t>
            </a:r>
            <a:r>
              <a:rPr lang="en-US" dirty="0"/>
              <a:t> </a:t>
            </a:r>
            <a:r>
              <a:rPr lang="en-US" dirty="0" err="1"/>
              <a:t>mô</a:t>
            </a:r>
            <a:r>
              <a:rPr lang="en-US" dirty="0"/>
              <a:t> </a:t>
            </a:r>
            <a:r>
              <a:rPr lang="en-US" dirty="0" err="1"/>
              <a:t>hình</a:t>
            </a:r>
            <a:r>
              <a:rPr lang="en-US" dirty="0"/>
              <a:t> </a:t>
            </a:r>
            <a:r>
              <a:rPr lang="en-US" dirty="0" err="1"/>
              <a:t>nhẹ</a:t>
            </a:r>
            <a:r>
              <a:rPr lang="en-US" dirty="0"/>
              <a:t> </a:t>
            </a:r>
            <a:r>
              <a:rPr lang="en-US" dirty="0" err="1"/>
              <a:t>hơn</a:t>
            </a:r>
            <a:r>
              <a:rPr lang="en-US" dirty="0"/>
              <a:t> </a:t>
            </a:r>
          </a:p>
        </p:txBody>
      </p:sp>
      <p:sp>
        <p:nvSpPr>
          <p:cNvPr id="8" name="TextBox 7">
            <a:extLst>
              <a:ext uri="{FF2B5EF4-FFF2-40B4-BE49-F238E27FC236}">
                <a16:creationId xmlns:a16="http://schemas.microsoft.com/office/drawing/2014/main" id="{BEFFB587-C2ED-B641-9F2D-BB3F058E59C5}"/>
              </a:ext>
            </a:extLst>
          </p:cNvPr>
          <p:cNvSpPr txBox="1"/>
          <p:nvPr/>
        </p:nvSpPr>
        <p:spPr>
          <a:xfrm>
            <a:off x="4738255" y="2637091"/>
            <a:ext cx="3231572" cy="369332"/>
          </a:xfrm>
          <a:prstGeom prst="rect">
            <a:avLst/>
          </a:prstGeom>
          <a:noFill/>
        </p:spPr>
        <p:txBody>
          <a:bodyPr wrap="square" rtlCol="0">
            <a:spAutoFit/>
          </a:bodyPr>
          <a:lstStyle/>
          <a:p>
            <a:r>
              <a:rPr lang="en-US" b="1" dirty="0"/>
              <a:t>Hardnet68</a:t>
            </a:r>
          </a:p>
        </p:txBody>
      </p:sp>
      <p:sp>
        <p:nvSpPr>
          <p:cNvPr id="9" name="TextBox 8">
            <a:extLst>
              <a:ext uri="{FF2B5EF4-FFF2-40B4-BE49-F238E27FC236}">
                <a16:creationId xmlns:a16="http://schemas.microsoft.com/office/drawing/2014/main" id="{9843BE5C-26FF-E240-B37C-034BDBCACFBB}"/>
              </a:ext>
            </a:extLst>
          </p:cNvPr>
          <p:cNvSpPr txBox="1"/>
          <p:nvPr/>
        </p:nvSpPr>
        <p:spPr>
          <a:xfrm>
            <a:off x="4840357" y="3029358"/>
            <a:ext cx="3586670"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Là</a:t>
            </a:r>
            <a:r>
              <a:rPr lang="en-US" dirty="0"/>
              <a:t> </a:t>
            </a:r>
            <a:r>
              <a:rPr lang="en-US" dirty="0" err="1"/>
              <a:t>một</a:t>
            </a:r>
            <a:r>
              <a:rPr lang="en-US" dirty="0"/>
              <a:t> </a:t>
            </a:r>
            <a:r>
              <a:rPr lang="en-US" dirty="0" err="1"/>
              <a:t>mạng</a:t>
            </a:r>
            <a:r>
              <a:rPr lang="en-US" dirty="0"/>
              <a:t> CNN </a:t>
            </a:r>
            <a:r>
              <a:rPr lang="en-US" dirty="0" err="1"/>
              <a:t>trích</a:t>
            </a:r>
            <a:r>
              <a:rPr lang="en-US" dirty="0"/>
              <a:t> </a:t>
            </a:r>
            <a:r>
              <a:rPr lang="en-US" dirty="0" err="1"/>
              <a:t>xuất</a:t>
            </a:r>
            <a:r>
              <a:rPr lang="en-US" dirty="0"/>
              <a:t> </a:t>
            </a:r>
            <a:r>
              <a:rPr lang="en-US" dirty="0" err="1"/>
              <a:t>đặc</a:t>
            </a:r>
            <a:r>
              <a:rPr lang="en-US" dirty="0"/>
              <a:t> </a:t>
            </a:r>
            <a:r>
              <a:rPr lang="en-US" dirty="0" err="1"/>
              <a:t>trưng</a:t>
            </a:r>
            <a:r>
              <a:rPr lang="en-US" dirty="0"/>
              <a:t> </a:t>
            </a:r>
            <a:r>
              <a:rPr lang="en-US" dirty="0" err="1"/>
              <a:t>phổ</a:t>
            </a:r>
            <a:r>
              <a:rPr lang="en-US" dirty="0"/>
              <a:t> </a:t>
            </a:r>
            <a:r>
              <a:rPr lang="en-US" dirty="0" err="1"/>
              <a:t>biến</a:t>
            </a:r>
            <a:endParaRPr lang="en-US" dirty="0"/>
          </a:p>
          <a:p>
            <a:pPr marL="285750" indent="-285750">
              <a:buFont typeface="Arial" panose="020B0604020202020204" pitchFamily="34" charset="0"/>
              <a:buChar char="•"/>
            </a:pPr>
            <a:r>
              <a:rPr lang="en-US" dirty="0" err="1"/>
              <a:t>Được</a:t>
            </a:r>
            <a:r>
              <a:rPr lang="en-US" dirty="0"/>
              <a:t> </a:t>
            </a:r>
            <a:r>
              <a:rPr lang="en-US" dirty="0" err="1"/>
              <a:t>lấy</a:t>
            </a:r>
            <a:r>
              <a:rPr lang="en-US" dirty="0"/>
              <a:t> </a:t>
            </a:r>
            <a:r>
              <a:rPr lang="en-US" dirty="0" err="1"/>
              <a:t>cảm</a:t>
            </a:r>
            <a:r>
              <a:rPr lang="en-US" dirty="0"/>
              <a:t> </a:t>
            </a:r>
            <a:r>
              <a:rPr lang="en-US" dirty="0" err="1"/>
              <a:t>hứng</a:t>
            </a:r>
            <a:r>
              <a:rPr lang="en-US" dirty="0"/>
              <a:t> </a:t>
            </a:r>
            <a:r>
              <a:rPr lang="en-US" dirty="0" err="1"/>
              <a:t>từ</a:t>
            </a:r>
            <a:r>
              <a:rPr lang="en-US" dirty="0"/>
              <a:t> </a:t>
            </a:r>
            <a:r>
              <a:rPr lang="en-US" dirty="0" err="1"/>
              <a:t>Densenet</a:t>
            </a:r>
            <a:endParaRPr lang="en-US" dirty="0"/>
          </a:p>
          <a:p>
            <a:pPr marL="285750" indent="-285750">
              <a:buFont typeface="Arial" panose="020B0604020202020204" pitchFamily="34" charset="0"/>
              <a:buChar char="•"/>
            </a:pPr>
            <a:r>
              <a:rPr lang="en-US" dirty="0" err="1"/>
              <a:t>Gồm</a:t>
            </a:r>
            <a:r>
              <a:rPr lang="en-US" dirty="0"/>
              <a:t> </a:t>
            </a:r>
            <a:r>
              <a:rPr lang="en-US" dirty="0" err="1"/>
              <a:t>các</a:t>
            </a:r>
            <a:r>
              <a:rPr lang="en-US" dirty="0"/>
              <a:t> </a:t>
            </a:r>
            <a:r>
              <a:rPr lang="en-US" dirty="0" err="1"/>
              <a:t>khối</a:t>
            </a:r>
            <a:r>
              <a:rPr lang="en-US" dirty="0"/>
              <a:t> </a:t>
            </a:r>
            <a:r>
              <a:rPr lang="en-US" dirty="0" err="1"/>
              <a:t>chuyển</a:t>
            </a:r>
            <a:r>
              <a:rPr lang="en-US" dirty="0"/>
              <a:t> </a:t>
            </a:r>
            <a:r>
              <a:rPr lang="en-US" dirty="0" err="1"/>
              <a:t>tiếp</a:t>
            </a:r>
            <a:r>
              <a:rPr lang="en-US" dirty="0"/>
              <a:t> </a:t>
            </a:r>
            <a:r>
              <a:rPr lang="en-US" dirty="0" err="1"/>
              <a:t>và</a:t>
            </a:r>
            <a:r>
              <a:rPr lang="en-US" dirty="0"/>
              <a:t> </a:t>
            </a:r>
            <a:r>
              <a:rPr lang="en-US" dirty="0" err="1"/>
              <a:t>khối</a:t>
            </a:r>
            <a:r>
              <a:rPr lang="en-US" dirty="0"/>
              <a:t> </a:t>
            </a:r>
            <a:r>
              <a:rPr lang="en-US" dirty="0" err="1"/>
              <a:t>dày</a:t>
            </a:r>
            <a:r>
              <a:rPr lang="en-US" dirty="0"/>
              <a:t> </a:t>
            </a:r>
            <a:r>
              <a:rPr lang="en-US" dirty="0" err="1"/>
              <a:t>đặc</a:t>
            </a:r>
            <a:r>
              <a:rPr lang="en-US" dirty="0"/>
              <a:t> </a:t>
            </a:r>
          </a:p>
        </p:txBody>
      </p:sp>
      <p:pic>
        <p:nvPicPr>
          <p:cNvPr id="11" name="Picture 10" descr="A picture containing text&#10;&#10;Description automatically generated">
            <a:extLst>
              <a:ext uri="{FF2B5EF4-FFF2-40B4-BE49-F238E27FC236}">
                <a16:creationId xmlns:a16="http://schemas.microsoft.com/office/drawing/2014/main" id="{16C109A5-ACF6-8644-90CB-293215142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817" y="4625656"/>
            <a:ext cx="2313808" cy="1856533"/>
          </a:xfrm>
          <a:prstGeom prst="rect">
            <a:avLst/>
          </a:prstGeom>
        </p:spPr>
      </p:pic>
      <p:pic>
        <p:nvPicPr>
          <p:cNvPr id="13" name="Picture 12" descr="Diagram&#10;&#10;Description automatically generated">
            <a:extLst>
              <a:ext uri="{FF2B5EF4-FFF2-40B4-BE49-F238E27FC236}">
                <a16:creationId xmlns:a16="http://schemas.microsoft.com/office/drawing/2014/main" id="{50CE3635-80AB-8445-81F2-ECAB89A69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294" y="4751496"/>
            <a:ext cx="2860386" cy="1604854"/>
          </a:xfrm>
          <a:prstGeom prst="rect">
            <a:avLst/>
          </a:prstGeom>
        </p:spPr>
      </p:pic>
    </p:spTree>
    <p:extLst>
      <p:ext uri="{BB962C8B-B14F-4D97-AF65-F5344CB8AC3E}">
        <p14:creationId xmlns:p14="http://schemas.microsoft.com/office/powerpoint/2010/main" val="2500193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01A0F-54D8-9249-81E6-8EF2C6CC7A77}"/>
              </a:ext>
            </a:extLst>
          </p:cNvPr>
          <p:cNvSpPr>
            <a:spLocks noGrp="1"/>
          </p:cNvSpPr>
          <p:nvPr>
            <p:ph type="title"/>
          </p:nvPr>
        </p:nvSpPr>
        <p:spPr/>
        <p:txBody>
          <a:bodyPr/>
          <a:lstStyle/>
          <a:p>
            <a:r>
              <a:rPr lang="en-US" dirty="0"/>
              <a:t>So </a:t>
            </a:r>
            <a:r>
              <a:rPr lang="en-US" dirty="0" err="1"/>
              <a:t>sánh</a:t>
            </a:r>
            <a:endParaRPr lang="en-US" dirty="0"/>
          </a:p>
        </p:txBody>
      </p:sp>
      <p:sp>
        <p:nvSpPr>
          <p:cNvPr id="3" name="Content Placeholder 2">
            <a:extLst>
              <a:ext uri="{FF2B5EF4-FFF2-40B4-BE49-F238E27FC236}">
                <a16:creationId xmlns:a16="http://schemas.microsoft.com/office/drawing/2014/main" id="{14546A86-BE59-AB42-BF43-6763359A6C8C}"/>
              </a:ext>
            </a:extLst>
          </p:cNvPr>
          <p:cNvSpPr>
            <a:spLocks noGrp="1"/>
          </p:cNvSpPr>
          <p:nvPr>
            <p:ph idx="1"/>
          </p:nvPr>
        </p:nvSpPr>
        <p:spPr>
          <a:xfrm>
            <a:off x="191069" y="1346200"/>
            <a:ext cx="4380931" cy="1542473"/>
          </a:xfrm>
        </p:spPr>
        <p:txBody>
          <a:bodyPr/>
          <a:lstStyle/>
          <a:p>
            <a:pPr marL="0" indent="0">
              <a:buNone/>
            </a:pPr>
            <a:r>
              <a:rPr lang="en-US" sz="2000" b="1" dirty="0"/>
              <a:t>Hardnet68+GALD: </a:t>
            </a:r>
          </a:p>
          <a:p>
            <a:r>
              <a:rPr lang="en-US" sz="2000" dirty="0"/>
              <a:t>35766336 </a:t>
            </a:r>
            <a:r>
              <a:rPr lang="en-US" sz="2000" dirty="0" err="1"/>
              <a:t>tham</a:t>
            </a:r>
            <a:r>
              <a:rPr lang="en-US" sz="2000" dirty="0"/>
              <a:t> </a:t>
            </a:r>
            <a:r>
              <a:rPr lang="en-US" sz="2000" dirty="0" err="1"/>
              <a:t>số</a:t>
            </a:r>
            <a:endParaRPr lang="en-US" sz="2000" dirty="0"/>
          </a:p>
          <a:p>
            <a:r>
              <a:rPr lang="en-US" sz="2000" dirty="0" err="1"/>
              <a:t>Kích</a:t>
            </a:r>
            <a:r>
              <a:rPr lang="en-US" sz="2000" dirty="0"/>
              <a:t> </a:t>
            </a:r>
            <a:r>
              <a:rPr lang="en-US" sz="2000" dirty="0" err="1"/>
              <a:t>thước</a:t>
            </a:r>
            <a:r>
              <a:rPr lang="en-US" sz="2000" dirty="0"/>
              <a:t>: 434.8 MB</a:t>
            </a:r>
          </a:p>
          <a:p>
            <a:r>
              <a:rPr lang="en-US" sz="2000" dirty="0" err="1"/>
              <a:t>mIoU</a:t>
            </a:r>
            <a:r>
              <a:rPr lang="en-US" sz="2000" dirty="0"/>
              <a:t>: 48.9</a:t>
            </a:r>
          </a:p>
          <a:p>
            <a:endParaRPr lang="en-US" sz="2000" dirty="0"/>
          </a:p>
        </p:txBody>
      </p:sp>
      <p:sp>
        <p:nvSpPr>
          <p:cNvPr id="4" name="Slide Number Placeholder 3">
            <a:extLst>
              <a:ext uri="{FF2B5EF4-FFF2-40B4-BE49-F238E27FC236}">
                <a16:creationId xmlns:a16="http://schemas.microsoft.com/office/drawing/2014/main" id="{0B4A7E3F-6B24-724F-826E-607EAADD0D5D}"/>
              </a:ext>
            </a:extLst>
          </p:cNvPr>
          <p:cNvSpPr>
            <a:spLocks noGrp="1"/>
          </p:cNvSpPr>
          <p:nvPr>
            <p:ph type="sldNum" sz="quarter" idx="12"/>
          </p:nvPr>
        </p:nvSpPr>
        <p:spPr/>
        <p:txBody>
          <a:bodyPr/>
          <a:lstStyle/>
          <a:p>
            <a:fld id="{17CA4010-35C3-48DB-A282-899B6B79F12D}" type="slidenum">
              <a:rPr lang="en-US" altLang="en-US" smtClean="0"/>
              <a:pPr/>
              <a:t>39</a:t>
            </a:fld>
            <a:endParaRPr lang="en-US" altLang="en-US"/>
          </a:p>
        </p:txBody>
      </p:sp>
      <p:sp>
        <p:nvSpPr>
          <p:cNvPr id="5" name="TextBox 4">
            <a:extLst>
              <a:ext uri="{FF2B5EF4-FFF2-40B4-BE49-F238E27FC236}">
                <a16:creationId xmlns:a16="http://schemas.microsoft.com/office/drawing/2014/main" id="{D5DBCDEC-9FBD-7541-9FA3-3293D423B62F}"/>
              </a:ext>
            </a:extLst>
          </p:cNvPr>
          <p:cNvSpPr txBox="1"/>
          <p:nvPr/>
        </p:nvSpPr>
        <p:spPr>
          <a:xfrm>
            <a:off x="4572000" y="1350818"/>
            <a:ext cx="4572000" cy="1323439"/>
          </a:xfrm>
          <a:prstGeom prst="rect">
            <a:avLst/>
          </a:prstGeom>
          <a:noFill/>
        </p:spPr>
        <p:txBody>
          <a:bodyPr wrap="square" rtlCol="0">
            <a:spAutoFit/>
          </a:bodyPr>
          <a:lstStyle/>
          <a:p>
            <a:r>
              <a:rPr lang="en-US" sz="2000" b="1" dirty="0">
                <a:latin typeface="+mn-lt"/>
              </a:rPr>
              <a:t>FADA: </a:t>
            </a:r>
            <a:r>
              <a:rPr lang="en-US" sz="2000" dirty="0">
                <a:hlinkClick r:id="rId2"/>
              </a:rPr>
              <a:t>Haoran</a:t>
            </a:r>
            <a:r>
              <a:rPr lang="en-US" sz="2000">
                <a:hlinkClick r:id="rId2"/>
              </a:rPr>
              <a:t> Wang</a:t>
            </a:r>
            <a:endParaRPr lang="en-US" sz="2000" b="1" dirty="0">
              <a:latin typeface="+mn-lt"/>
            </a:endParaRPr>
          </a:p>
          <a:p>
            <a:pPr marL="342900" indent="-342900">
              <a:buFont typeface="Arial" panose="020B0604020202020204" pitchFamily="34" charset="0"/>
              <a:buChar char="•"/>
            </a:pPr>
            <a:r>
              <a:rPr lang="en-US" sz="2000" dirty="0">
                <a:latin typeface="+mn-lt"/>
              </a:rPr>
              <a:t>30347122 </a:t>
            </a:r>
            <a:r>
              <a:rPr lang="en-US" sz="2000" dirty="0" err="1">
                <a:latin typeface="+mn-lt"/>
              </a:rPr>
              <a:t>tham</a:t>
            </a:r>
            <a:r>
              <a:rPr lang="en-US" sz="2000" dirty="0">
                <a:latin typeface="+mn-lt"/>
              </a:rPr>
              <a:t> </a:t>
            </a:r>
            <a:r>
              <a:rPr lang="en-US" sz="2000" dirty="0" err="1">
                <a:latin typeface="+mn-lt"/>
              </a:rPr>
              <a:t>số</a:t>
            </a:r>
            <a:endParaRPr lang="en-US" sz="2000" dirty="0">
              <a:latin typeface="+mn-lt"/>
            </a:endParaRPr>
          </a:p>
          <a:p>
            <a:pPr marL="342900" indent="-342900">
              <a:buFont typeface="Arial" panose="020B0604020202020204" pitchFamily="34" charset="0"/>
              <a:buChar char="•"/>
            </a:pPr>
            <a:r>
              <a:rPr lang="en-US" sz="2000" dirty="0" err="1">
                <a:latin typeface="+mn-lt"/>
              </a:rPr>
              <a:t>Kích</a:t>
            </a:r>
            <a:r>
              <a:rPr lang="en-US" sz="2000" dirty="0">
                <a:latin typeface="+mn-lt"/>
              </a:rPr>
              <a:t> </a:t>
            </a:r>
            <a:r>
              <a:rPr lang="en-US" sz="2000" dirty="0" err="1">
                <a:latin typeface="+mn-lt"/>
              </a:rPr>
              <a:t>thước</a:t>
            </a:r>
            <a:r>
              <a:rPr lang="en-US" sz="2000" dirty="0">
                <a:latin typeface="+mn-lt"/>
              </a:rPr>
              <a:t>: 351.8 MB</a:t>
            </a:r>
          </a:p>
          <a:p>
            <a:pPr marL="342900" indent="-342900">
              <a:buFont typeface="Arial" panose="020B0604020202020204" pitchFamily="34" charset="0"/>
              <a:buChar char="•"/>
            </a:pPr>
            <a:r>
              <a:rPr lang="en-US" sz="2000" dirty="0" err="1">
                <a:latin typeface="+mn-lt"/>
              </a:rPr>
              <a:t>mIoU</a:t>
            </a:r>
            <a:r>
              <a:rPr lang="en-US" sz="2000" dirty="0">
                <a:latin typeface="+mn-lt"/>
              </a:rPr>
              <a:t>: 49.2 </a:t>
            </a:r>
          </a:p>
        </p:txBody>
      </p:sp>
    </p:spTree>
    <p:extLst>
      <p:ext uri="{BB962C8B-B14F-4D97-AF65-F5344CB8AC3E}">
        <p14:creationId xmlns:p14="http://schemas.microsoft.com/office/powerpoint/2010/main" val="3527784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5C3CD-2004-1442-BB27-A7B87F40B247}"/>
              </a:ext>
            </a:extLst>
          </p:cNvPr>
          <p:cNvSpPr>
            <a:spLocks noGrp="1"/>
          </p:cNvSpPr>
          <p:nvPr>
            <p:ph type="title"/>
          </p:nvPr>
        </p:nvSpPr>
        <p:spPr/>
        <p:txBody>
          <a:bodyPr/>
          <a:lstStyle/>
          <a:p>
            <a:r>
              <a:rPr lang="en-US" dirty="0" err="1"/>
              <a:t>Phân</a:t>
            </a:r>
            <a:r>
              <a:rPr lang="en-US" dirty="0"/>
              <a:t> </a:t>
            </a:r>
            <a:r>
              <a:rPr lang="en-US" dirty="0" err="1"/>
              <a:t>vùng</a:t>
            </a:r>
            <a:r>
              <a:rPr lang="en-US" dirty="0"/>
              <a:t> </a:t>
            </a:r>
            <a:r>
              <a:rPr lang="en-US" dirty="0" err="1"/>
              <a:t>ngữ</a:t>
            </a:r>
            <a:r>
              <a:rPr lang="en-US" dirty="0"/>
              <a:t> </a:t>
            </a:r>
            <a:r>
              <a:rPr lang="en-US" dirty="0" err="1"/>
              <a:t>nghĩa</a:t>
            </a:r>
            <a:endParaRPr lang="en-US" dirty="0"/>
          </a:p>
        </p:txBody>
      </p:sp>
      <p:sp>
        <p:nvSpPr>
          <p:cNvPr id="3" name="Content Placeholder 2">
            <a:extLst>
              <a:ext uri="{FF2B5EF4-FFF2-40B4-BE49-F238E27FC236}">
                <a16:creationId xmlns:a16="http://schemas.microsoft.com/office/drawing/2014/main" id="{BF0F1CFF-3878-164B-BF75-5DB969451270}"/>
              </a:ext>
            </a:extLst>
          </p:cNvPr>
          <p:cNvSpPr>
            <a:spLocks noGrp="1"/>
          </p:cNvSpPr>
          <p:nvPr>
            <p:ph idx="1"/>
          </p:nvPr>
        </p:nvSpPr>
        <p:spPr>
          <a:xfrm>
            <a:off x="191069" y="1346200"/>
            <a:ext cx="4609531" cy="3732696"/>
          </a:xfrm>
        </p:spPr>
        <p:txBody>
          <a:bodyPr/>
          <a:lstStyle/>
          <a:p>
            <a:pPr marL="0" indent="0">
              <a:buNone/>
            </a:pPr>
            <a:r>
              <a:rPr lang="en-US" b="1" dirty="0" err="1"/>
              <a:t>Phân</a:t>
            </a:r>
            <a:r>
              <a:rPr lang="en-US" b="1" dirty="0"/>
              <a:t> </a:t>
            </a:r>
            <a:r>
              <a:rPr lang="en-US" b="1" dirty="0" err="1"/>
              <a:t>vùng</a:t>
            </a:r>
            <a:r>
              <a:rPr lang="en-US" b="1" dirty="0"/>
              <a:t> </a:t>
            </a:r>
            <a:r>
              <a:rPr lang="en-US" b="1" dirty="0" err="1"/>
              <a:t>ngữ</a:t>
            </a:r>
            <a:r>
              <a:rPr lang="en-US" b="1" dirty="0"/>
              <a:t> </a:t>
            </a:r>
            <a:r>
              <a:rPr lang="en-US" b="1" dirty="0" err="1"/>
              <a:t>nghĩa</a:t>
            </a:r>
            <a:r>
              <a:rPr lang="en-US" b="1" dirty="0"/>
              <a:t> </a:t>
            </a:r>
            <a:r>
              <a:rPr lang="en-US" b="1" dirty="0" err="1"/>
              <a:t>là</a:t>
            </a:r>
            <a:r>
              <a:rPr lang="en-US" b="1" dirty="0"/>
              <a:t> </a:t>
            </a:r>
            <a:r>
              <a:rPr lang="en-US" b="1" dirty="0" err="1"/>
              <a:t>gì</a:t>
            </a:r>
            <a:r>
              <a:rPr lang="en-US" b="1" dirty="0"/>
              <a:t>?</a:t>
            </a:r>
          </a:p>
          <a:p>
            <a:r>
              <a:rPr lang="en-US" dirty="0" err="1"/>
              <a:t>Khác</a:t>
            </a:r>
            <a:r>
              <a:rPr lang="en-US" dirty="0"/>
              <a:t> </a:t>
            </a:r>
            <a:r>
              <a:rPr lang="en-US" dirty="0" err="1"/>
              <a:t>với</a:t>
            </a:r>
            <a:r>
              <a:rPr lang="en-US" dirty="0"/>
              <a:t> </a:t>
            </a:r>
            <a:r>
              <a:rPr lang="en-US" dirty="0" err="1"/>
              <a:t>bài</a:t>
            </a:r>
            <a:r>
              <a:rPr lang="en-US" dirty="0"/>
              <a:t> </a:t>
            </a:r>
            <a:r>
              <a:rPr lang="en-US" dirty="0" err="1"/>
              <a:t>toán</a:t>
            </a:r>
            <a:r>
              <a:rPr lang="en-US" dirty="0"/>
              <a:t> </a:t>
            </a:r>
            <a:r>
              <a:rPr lang="en-US" dirty="0" err="1"/>
              <a:t>Phát</a:t>
            </a:r>
            <a:r>
              <a:rPr lang="en-US" dirty="0"/>
              <a:t> </a:t>
            </a:r>
            <a:r>
              <a:rPr lang="en-US" dirty="0" err="1"/>
              <a:t>hiện</a:t>
            </a:r>
            <a:r>
              <a:rPr lang="en-US" dirty="0"/>
              <a:t> </a:t>
            </a:r>
            <a:r>
              <a:rPr lang="en-US" dirty="0" err="1"/>
              <a:t>đối</a:t>
            </a:r>
            <a:r>
              <a:rPr lang="en-US" dirty="0"/>
              <a:t> </a:t>
            </a:r>
            <a:r>
              <a:rPr lang="en-US" dirty="0" err="1"/>
              <a:t>tượng</a:t>
            </a:r>
            <a:r>
              <a:rPr lang="en-US" dirty="0"/>
              <a:t> </a:t>
            </a:r>
            <a:r>
              <a:rPr lang="en-US" dirty="0" err="1"/>
              <a:t>ở</a:t>
            </a:r>
            <a:r>
              <a:rPr lang="en-US" dirty="0"/>
              <a:t> </a:t>
            </a:r>
            <a:r>
              <a:rPr lang="en-US" dirty="0" err="1"/>
              <a:t>chỗ</a:t>
            </a:r>
            <a:r>
              <a:rPr lang="en-US" dirty="0"/>
              <a:t> </a:t>
            </a:r>
            <a:r>
              <a:rPr lang="en-US" dirty="0" err="1"/>
              <a:t>nó</a:t>
            </a:r>
            <a:r>
              <a:rPr lang="en-US" dirty="0"/>
              <a:t> </a:t>
            </a:r>
            <a:r>
              <a:rPr lang="en-US" dirty="0" err="1"/>
              <a:t>không</a:t>
            </a:r>
            <a:r>
              <a:rPr lang="en-US" dirty="0"/>
              <a:t> </a:t>
            </a:r>
            <a:r>
              <a:rPr lang="en-US" dirty="0" err="1"/>
              <a:t>dự</a:t>
            </a:r>
            <a:r>
              <a:rPr lang="en-US" dirty="0"/>
              <a:t> </a:t>
            </a:r>
            <a:r>
              <a:rPr lang="en-US" dirty="0" err="1"/>
              <a:t>đoán</a:t>
            </a:r>
            <a:r>
              <a:rPr lang="en-US" dirty="0"/>
              <a:t> “</a:t>
            </a:r>
            <a:r>
              <a:rPr lang="en-US" dirty="0" err="1"/>
              <a:t>hình</a:t>
            </a:r>
            <a:r>
              <a:rPr lang="en-US" dirty="0"/>
              <a:t> </a:t>
            </a:r>
            <a:r>
              <a:rPr lang="en-US" dirty="0" err="1"/>
              <a:t>chữ</a:t>
            </a:r>
            <a:r>
              <a:rPr lang="en-US" dirty="0"/>
              <a:t> </a:t>
            </a:r>
            <a:r>
              <a:rPr lang="en-US" dirty="0" err="1"/>
              <a:t>nhật</a:t>
            </a:r>
            <a:r>
              <a:rPr lang="en-US" dirty="0"/>
              <a:t> bao </a:t>
            </a:r>
            <a:r>
              <a:rPr lang="en-US" dirty="0" err="1"/>
              <a:t>quanh</a:t>
            </a:r>
            <a:r>
              <a:rPr lang="en-US" dirty="0"/>
              <a:t>” </a:t>
            </a:r>
            <a:r>
              <a:rPr lang="en-US" dirty="0" err="1"/>
              <a:t>đối</a:t>
            </a:r>
            <a:r>
              <a:rPr lang="en-US" dirty="0"/>
              <a:t> </a:t>
            </a:r>
            <a:r>
              <a:rPr lang="en-US" dirty="0" err="1"/>
              <a:t>tượng</a:t>
            </a:r>
            <a:r>
              <a:rPr lang="en-US" dirty="0"/>
              <a:t>.</a:t>
            </a:r>
          </a:p>
          <a:p>
            <a:r>
              <a:rPr lang="en-US" dirty="0"/>
              <a:t> </a:t>
            </a:r>
            <a:r>
              <a:rPr lang="en-US" dirty="0" err="1"/>
              <a:t>Không</a:t>
            </a:r>
            <a:r>
              <a:rPr lang="en-US" dirty="0"/>
              <a:t> </a:t>
            </a:r>
            <a:r>
              <a:rPr lang="en-US" dirty="0" err="1"/>
              <a:t>phân</a:t>
            </a:r>
            <a:r>
              <a:rPr lang="en-US" dirty="0"/>
              <a:t> </a:t>
            </a:r>
            <a:r>
              <a:rPr lang="en-US" dirty="0" err="1"/>
              <a:t>biệt</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khác</a:t>
            </a:r>
            <a:r>
              <a:rPr lang="en-US" dirty="0"/>
              <a:t> </a:t>
            </a:r>
            <a:r>
              <a:rPr lang="en-US" dirty="0" err="1"/>
              <a:t>nhau</a:t>
            </a:r>
            <a:r>
              <a:rPr lang="en-US" dirty="0"/>
              <a:t> </a:t>
            </a:r>
            <a:r>
              <a:rPr lang="en-US" dirty="0" err="1"/>
              <a:t>của</a:t>
            </a:r>
            <a:r>
              <a:rPr lang="en-US" dirty="0"/>
              <a:t> </a:t>
            </a:r>
            <a:r>
              <a:rPr lang="en-US" dirty="0" err="1"/>
              <a:t>một</a:t>
            </a:r>
            <a:r>
              <a:rPr lang="en-US" dirty="0"/>
              <a:t> </a:t>
            </a:r>
            <a:r>
              <a:rPr lang="en-US" dirty="0" err="1"/>
              <a:t>lớp</a:t>
            </a:r>
            <a:r>
              <a:rPr lang="en-US" dirty="0"/>
              <a:t> </a:t>
            </a:r>
            <a:r>
              <a:rPr lang="en-US" dirty="0" err="1"/>
              <a:t>như</a:t>
            </a:r>
            <a:r>
              <a:rPr lang="en-US" dirty="0"/>
              <a:t> </a:t>
            </a:r>
            <a:r>
              <a:rPr lang="en-US" dirty="0" err="1"/>
              <a:t>bài</a:t>
            </a:r>
            <a:r>
              <a:rPr lang="en-US" dirty="0"/>
              <a:t> </a:t>
            </a:r>
            <a:r>
              <a:rPr lang="en-US" dirty="0" err="1"/>
              <a:t>toán</a:t>
            </a:r>
            <a:r>
              <a:rPr lang="en-US" dirty="0"/>
              <a:t> </a:t>
            </a:r>
            <a:r>
              <a:rPr lang="en-US" dirty="0" err="1"/>
              <a:t>Phân</a:t>
            </a:r>
            <a:r>
              <a:rPr lang="en-US" dirty="0"/>
              <a:t> </a:t>
            </a:r>
            <a:r>
              <a:rPr lang="en-US" dirty="0" err="1"/>
              <a:t>vùng</a:t>
            </a:r>
            <a:r>
              <a:rPr lang="en-US" dirty="0"/>
              <a:t> </a:t>
            </a:r>
            <a:r>
              <a:rPr lang="en-US" dirty="0" err="1"/>
              <a:t>thực</a:t>
            </a:r>
            <a:r>
              <a:rPr lang="en-US" dirty="0"/>
              <a:t> </a:t>
            </a:r>
            <a:r>
              <a:rPr lang="en-US" dirty="0" err="1"/>
              <a:t>thể</a:t>
            </a:r>
            <a:r>
              <a:rPr lang="en-US" dirty="0"/>
              <a:t>.</a:t>
            </a:r>
          </a:p>
        </p:txBody>
      </p:sp>
      <p:pic>
        <p:nvPicPr>
          <p:cNvPr id="5" name="Picture 4" descr="A collage of a cat and cows&#10;&#10;Description automatically generated with medium confidence">
            <a:extLst>
              <a:ext uri="{FF2B5EF4-FFF2-40B4-BE49-F238E27FC236}">
                <a16:creationId xmlns:a16="http://schemas.microsoft.com/office/drawing/2014/main" id="{C938F571-7170-1E45-A239-CDCA5B1EC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556" y="1346200"/>
            <a:ext cx="3405375" cy="2750495"/>
          </a:xfrm>
          <a:prstGeom prst="rect">
            <a:avLst/>
          </a:prstGeom>
        </p:spPr>
      </p:pic>
      <p:sp>
        <p:nvSpPr>
          <p:cNvPr id="6" name="Slide Number Placeholder 5">
            <a:extLst>
              <a:ext uri="{FF2B5EF4-FFF2-40B4-BE49-F238E27FC236}">
                <a16:creationId xmlns:a16="http://schemas.microsoft.com/office/drawing/2014/main" id="{F6132913-CA71-6E4A-9B3E-78A0AFC7072F}"/>
              </a:ext>
            </a:extLst>
          </p:cNvPr>
          <p:cNvSpPr>
            <a:spLocks noGrp="1"/>
          </p:cNvSpPr>
          <p:nvPr>
            <p:ph type="sldNum" sz="quarter" idx="12"/>
          </p:nvPr>
        </p:nvSpPr>
        <p:spPr/>
        <p:txBody>
          <a:bodyPr/>
          <a:lstStyle/>
          <a:p>
            <a:fld id="{17CA4010-35C3-48DB-A282-899B6B79F12D}" type="slidenum">
              <a:rPr lang="en-US" altLang="en-US" smtClean="0"/>
              <a:pPr/>
              <a:t>4</a:t>
            </a:fld>
            <a:endParaRPr lang="en-US" altLang="en-US"/>
          </a:p>
        </p:txBody>
      </p:sp>
      <p:pic>
        <p:nvPicPr>
          <p:cNvPr id="8" name="Picture 7" descr="Diagram&#10;&#10;Description automatically generated">
            <a:extLst>
              <a:ext uri="{FF2B5EF4-FFF2-40B4-BE49-F238E27FC236}">
                <a16:creationId xmlns:a16="http://schemas.microsoft.com/office/drawing/2014/main" id="{A2C14953-86CD-1F4F-B304-872C5CFBA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66" y="4239582"/>
            <a:ext cx="7500455" cy="2116768"/>
          </a:xfrm>
          <a:prstGeom prst="rect">
            <a:avLst/>
          </a:prstGeom>
        </p:spPr>
      </p:pic>
    </p:spTree>
    <p:extLst>
      <p:ext uri="{BB962C8B-B14F-4D97-AF65-F5344CB8AC3E}">
        <p14:creationId xmlns:p14="http://schemas.microsoft.com/office/powerpoint/2010/main" val="3516360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8950-32EC-7841-AE53-E82FBE657AB2}"/>
              </a:ext>
            </a:extLst>
          </p:cNvPr>
          <p:cNvSpPr>
            <a:spLocks noGrp="1"/>
          </p:cNvSpPr>
          <p:nvPr>
            <p:ph type="title"/>
          </p:nvPr>
        </p:nvSpPr>
        <p:spPr/>
        <p:txBody>
          <a:bodyPr/>
          <a:lstStyle/>
          <a:p>
            <a:r>
              <a:rPr lang="en-US" dirty="0" err="1"/>
              <a:t>Tự</a:t>
            </a:r>
            <a:r>
              <a:rPr lang="en-US" dirty="0"/>
              <a:t> </a:t>
            </a:r>
            <a:r>
              <a:rPr lang="en-US" dirty="0" err="1"/>
              <a:t>chắt</a:t>
            </a:r>
            <a:r>
              <a:rPr lang="en-US" dirty="0"/>
              <a:t> </a:t>
            </a:r>
            <a:r>
              <a:rPr lang="en-US" dirty="0" err="1"/>
              <a:t>lọc</a:t>
            </a:r>
            <a:r>
              <a:rPr lang="en-US" dirty="0"/>
              <a:t> </a:t>
            </a:r>
          </a:p>
        </p:txBody>
      </p:sp>
      <p:sp>
        <p:nvSpPr>
          <p:cNvPr id="3" name="Content Placeholder 2">
            <a:extLst>
              <a:ext uri="{FF2B5EF4-FFF2-40B4-BE49-F238E27FC236}">
                <a16:creationId xmlns:a16="http://schemas.microsoft.com/office/drawing/2014/main" id="{59E1BAC6-80B5-414D-B590-E7EBF585491B}"/>
              </a:ext>
            </a:extLst>
          </p:cNvPr>
          <p:cNvSpPr>
            <a:spLocks noGrp="1"/>
          </p:cNvSpPr>
          <p:nvPr>
            <p:ph idx="1"/>
          </p:nvPr>
        </p:nvSpPr>
        <p:spPr>
          <a:xfrm>
            <a:off x="191068" y="1346200"/>
            <a:ext cx="3793845" cy="4638964"/>
          </a:xfrm>
        </p:spPr>
        <p:txBody>
          <a:bodyPr/>
          <a:lstStyle/>
          <a:p>
            <a:r>
              <a:rPr lang="en-US" dirty="0" err="1"/>
              <a:t>Trong</a:t>
            </a:r>
            <a:r>
              <a:rPr lang="en-US" dirty="0"/>
              <a:t> </a:t>
            </a:r>
            <a:r>
              <a:rPr lang="en-US" dirty="0" err="1"/>
              <a:t>bài</a:t>
            </a:r>
            <a:r>
              <a:rPr lang="en-US" dirty="0"/>
              <a:t> </a:t>
            </a:r>
            <a:r>
              <a:rPr lang="en-US" dirty="0" err="1"/>
              <a:t>báo</a:t>
            </a:r>
            <a:r>
              <a:rPr lang="en-US" dirty="0"/>
              <a:t> </a:t>
            </a:r>
            <a:r>
              <a:rPr lang="en-US" b="1" i="1" dirty="0"/>
              <a:t>Self-Distillation Amplifies Regularization in Hilbert Space </a:t>
            </a:r>
            <a:r>
              <a:rPr lang="en-US" dirty="0" err="1"/>
              <a:t>của</a:t>
            </a:r>
            <a:r>
              <a:rPr lang="en-US" dirty="0"/>
              <a:t> </a:t>
            </a:r>
            <a:r>
              <a:rPr lang="en-US" dirty="0" err="1"/>
              <a:t>nhóm</a:t>
            </a:r>
            <a:r>
              <a:rPr lang="en-US" dirty="0"/>
              <a:t> </a:t>
            </a:r>
            <a:r>
              <a:rPr lang="en-US" dirty="0" err="1"/>
              <a:t>nghiên</a:t>
            </a:r>
            <a:r>
              <a:rPr lang="en-US" dirty="0"/>
              <a:t> </a:t>
            </a:r>
            <a:r>
              <a:rPr lang="en-US" dirty="0" err="1"/>
              <a:t>cứu</a:t>
            </a:r>
            <a:r>
              <a:rPr lang="en-US" dirty="0"/>
              <a:t> Google </a:t>
            </a:r>
          </a:p>
          <a:p>
            <a:r>
              <a:rPr lang="en-US" dirty="0" err="1"/>
              <a:t>Coi</a:t>
            </a:r>
            <a:r>
              <a:rPr lang="en-US" dirty="0"/>
              <a:t>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như</a:t>
            </a:r>
            <a:r>
              <a:rPr lang="en-US" dirty="0"/>
              <a:t> </a:t>
            </a:r>
            <a:r>
              <a:rPr lang="en-US" dirty="0" err="1"/>
              <a:t>một</a:t>
            </a:r>
            <a:r>
              <a:rPr lang="en-US" dirty="0"/>
              <a:t> </a:t>
            </a:r>
            <a:r>
              <a:rPr lang="en-US" dirty="0" err="1"/>
              <a:t>bài</a:t>
            </a:r>
            <a:r>
              <a:rPr lang="en-US" dirty="0"/>
              <a:t> </a:t>
            </a:r>
            <a:r>
              <a:rPr lang="en-US" dirty="0" err="1"/>
              <a:t>toán</a:t>
            </a:r>
            <a:r>
              <a:rPr lang="en-US" dirty="0"/>
              <a:t> </a:t>
            </a:r>
            <a:r>
              <a:rPr lang="en-US" dirty="0" err="1"/>
              <a:t>hồi</a:t>
            </a:r>
            <a:r>
              <a:rPr lang="en-US" dirty="0"/>
              <a:t> </a:t>
            </a:r>
            <a:r>
              <a:rPr lang="en-US" dirty="0" err="1"/>
              <a:t>quy</a:t>
            </a:r>
            <a:endParaRPr lang="en-US" dirty="0"/>
          </a:p>
          <a:p>
            <a:r>
              <a:rPr lang="en-US" dirty="0"/>
              <a:t>Sau </a:t>
            </a:r>
            <a:r>
              <a:rPr lang="en-US" dirty="0" err="1"/>
              <a:t>một</a:t>
            </a:r>
            <a:r>
              <a:rPr lang="en-US" dirty="0"/>
              <a:t> </a:t>
            </a:r>
            <a:r>
              <a:rPr lang="en-US" dirty="0" err="1"/>
              <a:t>số</a:t>
            </a:r>
            <a:r>
              <a:rPr lang="en-US" dirty="0"/>
              <a:t> </a:t>
            </a:r>
            <a:r>
              <a:rPr lang="en-US" dirty="0" err="1"/>
              <a:t>lần</a:t>
            </a:r>
            <a:r>
              <a:rPr lang="en-US" dirty="0"/>
              <a:t> </a:t>
            </a:r>
            <a:r>
              <a:rPr lang="en-US" dirty="0" err="1"/>
              <a:t>huấn</a:t>
            </a:r>
            <a:r>
              <a:rPr lang="en-US" dirty="0"/>
              <a:t> </a:t>
            </a:r>
            <a:r>
              <a:rPr lang="en-US" dirty="0" err="1"/>
              <a:t>luyện</a:t>
            </a:r>
            <a:r>
              <a:rPr lang="en-US" dirty="0"/>
              <a:t> </a:t>
            </a:r>
            <a:r>
              <a:rPr lang="en-US" dirty="0" err="1"/>
              <a:t>đủ</a:t>
            </a:r>
            <a:r>
              <a:rPr lang="en-US" dirty="0"/>
              <a:t> </a:t>
            </a:r>
            <a:r>
              <a:rPr lang="en-US" dirty="0" err="1"/>
              <a:t>lớn</a:t>
            </a:r>
            <a:r>
              <a:rPr lang="en-US" dirty="0"/>
              <a:t> </a:t>
            </a:r>
            <a:r>
              <a:rPr lang="en-US" dirty="0" err="1"/>
              <a:t>với</a:t>
            </a:r>
            <a:r>
              <a:rPr lang="en-US" dirty="0"/>
              <a:t> </a:t>
            </a:r>
            <a:r>
              <a:rPr lang="en-US" dirty="0" err="1"/>
              <a:t>giả</a:t>
            </a:r>
            <a:r>
              <a:rPr lang="en-US" dirty="0"/>
              <a:t> </a:t>
            </a:r>
            <a:r>
              <a:rPr lang="en-US" dirty="0" err="1"/>
              <a:t>nhãn</a:t>
            </a:r>
            <a:r>
              <a:rPr lang="en-US" dirty="0"/>
              <a:t> </a:t>
            </a:r>
            <a:r>
              <a:rPr lang="en-US" dirty="0" err="1"/>
              <a:t>sinh</a:t>
            </a:r>
            <a:r>
              <a:rPr lang="en-US" dirty="0"/>
              <a:t> </a:t>
            </a:r>
            <a:r>
              <a:rPr lang="en-US" dirty="0" err="1"/>
              <a:t>bởi</a:t>
            </a:r>
            <a:r>
              <a:rPr lang="en-US" dirty="0"/>
              <a:t> </a:t>
            </a:r>
            <a:r>
              <a:rPr lang="en-US" dirty="0" err="1"/>
              <a:t>mô</a:t>
            </a:r>
            <a:r>
              <a:rPr lang="en-US" dirty="0"/>
              <a:t> </a:t>
            </a:r>
            <a:r>
              <a:rPr lang="en-US" dirty="0" err="1"/>
              <a:t>hình</a:t>
            </a:r>
            <a:r>
              <a:rPr lang="en-US" dirty="0"/>
              <a:t> </a:t>
            </a:r>
            <a:r>
              <a:rPr lang="en-US" dirty="0" err="1"/>
              <a:t>cũ</a:t>
            </a:r>
            <a:r>
              <a:rPr lang="en-US" dirty="0"/>
              <a:t> </a:t>
            </a:r>
            <a:r>
              <a:rPr lang="en-US" dirty="0" err="1"/>
              <a:t>thì</a:t>
            </a:r>
            <a:r>
              <a:rPr lang="en-US" dirty="0"/>
              <a:t> </a:t>
            </a:r>
            <a:r>
              <a:rPr lang="en-US" dirty="0" err="1"/>
              <a:t>sẽ</a:t>
            </a:r>
            <a:r>
              <a:rPr lang="en-US" dirty="0"/>
              <a:t> </a:t>
            </a:r>
            <a:r>
              <a:rPr lang="en-US" dirty="0" err="1"/>
              <a:t>đạt</a:t>
            </a:r>
            <a:r>
              <a:rPr lang="en-US" dirty="0"/>
              <a:t> </a:t>
            </a:r>
            <a:r>
              <a:rPr lang="en-US" dirty="0" err="1"/>
              <a:t>được</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mới</a:t>
            </a:r>
            <a:r>
              <a:rPr lang="en-US" dirty="0"/>
              <a:t> </a:t>
            </a:r>
            <a:r>
              <a:rPr lang="en-US" dirty="0" err="1"/>
              <a:t>tốt</a:t>
            </a:r>
            <a:r>
              <a:rPr lang="en-US" dirty="0"/>
              <a:t> </a:t>
            </a:r>
            <a:r>
              <a:rPr lang="en-US" dirty="0" err="1"/>
              <a:t>hơn</a:t>
            </a:r>
            <a:r>
              <a:rPr lang="en-US" dirty="0"/>
              <a:t> </a:t>
            </a:r>
            <a:r>
              <a:rPr lang="en-US" dirty="0" err="1"/>
              <a:t>mô</a:t>
            </a:r>
            <a:r>
              <a:rPr lang="en-US" dirty="0"/>
              <a:t> </a:t>
            </a:r>
            <a:r>
              <a:rPr lang="en-US" dirty="0" err="1"/>
              <a:t>hình</a:t>
            </a:r>
            <a:r>
              <a:rPr lang="en-US" dirty="0"/>
              <a:t> </a:t>
            </a:r>
            <a:r>
              <a:rPr lang="en-US" dirty="0" err="1"/>
              <a:t>cũ</a:t>
            </a:r>
            <a:endParaRPr lang="en-US" dirty="0"/>
          </a:p>
          <a:p>
            <a:r>
              <a:rPr lang="en-US" dirty="0" err="1"/>
              <a:t>Chứng</a:t>
            </a:r>
            <a:r>
              <a:rPr lang="en-US" dirty="0"/>
              <a:t> </a:t>
            </a:r>
            <a:r>
              <a:rPr lang="en-US" dirty="0" err="1"/>
              <a:t>minh</a:t>
            </a:r>
            <a:r>
              <a:rPr lang="en-US" dirty="0"/>
              <a:t> </a:t>
            </a:r>
            <a:r>
              <a:rPr lang="en-US" dirty="0" err="1"/>
              <a:t>toán</a:t>
            </a:r>
            <a:r>
              <a:rPr lang="en-US" dirty="0"/>
              <a:t> </a:t>
            </a:r>
            <a:r>
              <a:rPr lang="en-US" dirty="0" err="1"/>
              <a:t>học</a:t>
            </a:r>
            <a:r>
              <a:rPr lang="en-US" dirty="0"/>
              <a:t> </a:t>
            </a:r>
          </a:p>
          <a:p>
            <a:endParaRPr lang="en-US" dirty="0"/>
          </a:p>
        </p:txBody>
      </p:sp>
      <p:sp>
        <p:nvSpPr>
          <p:cNvPr id="4" name="Slide Number Placeholder 3">
            <a:extLst>
              <a:ext uri="{FF2B5EF4-FFF2-40B4-BE49-F238E27FC236}">
                <a16:creationId xmlns:a16="http://schemas.microsoft.com/office/drawing/2014/main" id="{27ABEE6A-95B8-E845-80A0-B86ACEFA557B}"/>
              </a:ext>
            </a:extLst>
          </p:cNvPr>
          <p:cNvSpPr>
            <a:spLocks noGrp="1"/>
          </p:cNvSpPr>
          <p:nvPr>
            <p:ph type="sldNum" sz="quarter" idx="12"/>
          </p:nvPr>
        </p:nvSpPr>
        <p:spPr/>
        <p:txBody>
          <a:bodyPr/>
          <a:lstStyle/>
          <a:p>
            <a:fld id="{17CA4010-35C3-48DB-A282-899B6B79F12D}" type="slidenum">
              <a:rPr lang="en-US" altLang="en-US" smtClean="0"/>
              <a:pPr/>
              <a:t>40</a:t>
            </a:fld>
            <a:endParaRPr lang="en-US" altLang="en-US"/>
          </a:p>
        </p:txBody>
      </p:sp>
      <p:pic>
        <p:nvPicPr>
          <p:cNvPr id="6" name="Picture 5" descr="Text, letter&#10;&#10;Description automatically generated">
            <a:extLst>
              <a:ext uri="{FF2B5EF4-FFF2-40B4-BE49-F238E27FC236}">
                <a16:creationId xmlns:a16="http://schemas.microsoft.com/office/drawing/2014/main" id="{D27D0802-9241-0242-B217-D0CD07E9F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914" y="1906708"/>
            <a:ext cx="5159086" cy="2791713"/>
          </a:xfrm>
          <a:prstGeom prst="rect">
            <a:avLst/>
          </a:prstGeom>
        </p:spPr>
      </p:pic>
    </p:spTree>
    <p:extLst>
      <p:ext uri="{BB962C8B-B14F-4D97-AF65-F5344CB8AC3E}">
        <p14:creationId xmlns:p14="http://schemas.microsoft.com/office/powerpoint/2010/main" val="3713517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5870-1F26-664D-B536-9FFB8DEBA497}"/>
              </a:ext>
            </a:extLst>
          </p:cNvPr>
          <p:cNvSpPr>
            <a:spLocks noGrp="1"/>
          </p:cNvSpPr>
          <p:nvPr>
            <p:ph type="title"/>
          </p:nvPr>
        </p:nvSpPr>
        <p:spPr/>
        <p:txBody>
          <a:bodyPr/>
          <a:lstStyle/>
          <a:p>
            <a:r>
              <a:rPr lang="en-US" dirty="0" err="1"/>
              <a:t>Tự</a:t>
            </a:r>
            <a:r>
              <a:rPr lang="en-US" dirty="0"/>
              <a:t> </a:t>
            </a:r>
            <a:r>
              <a:rPr lang="en-US" dirty="0" err="1"/>
              <a:t>chắt</a:t>
            </a:r>
            <a:r>
              <a:rPr lang="en-US" dirty="0"/>
              <a:t> </a:t>
            </a:r>
            <a:r>
              <a:rPr lang="en-US" dirty="0" err="1"/>
              <a:t>lọc</a:t>
            </a:r>
            <a:r>
              <a:rPr lang="en-US" dirty="0"/>
              <a:t> </a:t>
            </a:r>
          </a:p>
        </p:txBody>
      </p:sp>
      <p:sp>
        <p:nvSpPr>
          <p:cNvPr id="3" name="Content Placeholder 2">
            <a:extLst>
              <a:ext uri="{FF2B5EF4-FFF2-40B4-BE49-F238E27FC236}">
                <a16:creationId xmlns:a16="http://schemas.microsoft.com/office/drawing/2014/main" id="{CE159887-67E0-C049-8668-3EA5DD70DC62}"/>
              </a:ext>
            </a:extLst>
          </p:cNvPr>
          <p:cNvSpPr>
            <a:spLocks noGrp="1"/>
          </p:cNvSpPr>
          <p:nvPr>
            <p:ph idx="1"/>
          </p:nvPr>
        </p:nvSpPr>
        <p:spPr/>
        <p:txBody>
          <a:bodyPr/>
          <a:lstStyle/>
          <a:p>
            <a:r>
              <a:rPr lang="en-US" dirty="0" err="1"/>
              <a:t>Cấu</a:t>
            </a:r>
            <a:r>
              <a:rPr lang="en-US" dirty="0"/>
              <a:t> </a:t>
            </a:r>
            <a:r>
              <a:rPr lang="en-US" dirty="0" err="1"/>
              <a:t>trúc</a:t>
            </a:r>
            <a:r>
              <a:rPr lang="en-US" dirty="0"/>
              <a:t> </a:t>
            </a:r>
            <a:r>
              <a:rPr lang="en-US" dirty="0" err="1"/>
              <a:t>mạng</a:t>
            </a:r>
            <a:r>
              <a:rPr lang="en-US" dirty="0"/>
              <a:t> </a:t>
            </a:r>
            <a:r>
              <a:rPr lang="en-US" dirty="0" err="1"/>
              <a:t>giống</a:t>
            </a:r>
            <a:r>
              <a:rPr lang="en-US" dirty="0"/>
              <a:t> </a:t>
            </a:r>
            <a:r>
              <a:rPr lang="en-US" dirty="0" err="1"/>
              <a:t>nhau</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cho</a:t>
            </a:r>
            <a:r>
              <a:rPr lang="en-US" dirty="0"/>
              <a:t> </a:t>
            </a:r>
            <a:r>
              <a:rPr lang="en-US" dirty="0" err="1"/>
              <a:t>cả</a:t>
            </a:r>
            <a:r>
              <a:rPr lang="en-US" dirty="0"/>
              <a:t> </a:t>
            </a:r>
            <a:r>
              <a:rPr lang="en-US" dirty="0" err="1"/>
              <a:t>mạng</a:t>
            </a:r>
            <a:r>
              <a:rPr lang="en-US" dirty="0"/>
              <a:t> “</a:t>
            </a:r>
            <a:r>
              <a:rPr lang="en-US" dirty="0" err="1"/>
              <a:t>giáo</a:t>
            </a:r>
            <a:r>
              <a:rPr lang="en-US" dirty="0"/>
              <a:t> </a:t>
            </a:r>
            <a:r>
              <a:rPr lang="en-US" dirty="0" err="1"/>
              <a:t>viên</a:t>
            </a:r>
            <a:r>
              <a:rPr lang="en-US" dirty="0"/>
              <a:t>” </a:t>
            </a:r>
            <a:r>
              <a:rPr lang="en-US" dirty="0" err="1"/>
              <a:t>và</a:t>
            </a:r>
            <a:r>
              <a:rPr lang="en-US" dirty="0"/>
              <a:t> “</a:t>
            </a:r>
            <a:r>
              <a:rPr lang="en-US" dirty="0" err="1"/>
              <a:t>học</a:t>
            </a:r>
            <a:r>
              <a:rPr lang="en-US" dirty="0"/>
              <a:t> </a:t>
            </a:r>
            <a:r>
              <a:rPr lang="en-US" dirty="0" err="1"/>
              <a:t>sinh</a:t>
            </a:r>
            <a:r>
              <a:rPr lang="en-US" dirty="0"/>
              <a:t>”</a:t>
            </a:r>
          </a:p>
          <a:p>
            <a:r>
              <a:rPr lang="en-US" dirty="0" err="1"/>
              <a:t>Một</a:t>
            </a:r>
            <a:r>
              <a:rPr lang="en-US" dirty="0"/>
              <a:t> </a:t>
            </a:r>
            <a:r>
              <a:rPr lang="en-US" dirty="0" err="1"/>
              <a:t>số</a:t>
            </a:r>
            <a:r>
              <a:rPr lang="en-US" dirty="0"/>
              <a:t> </a:t>
            </a:r>
            <a:r>
              <a:rPr lang="en-US" dirty="0" err="1"/>
              <a:t>biến</a:t>
            </a:r>
            <a:r>
              <a:rPr lang="en-US" dirty="0"/>
              <a:t> </a:t>
            </a:r>
            <a:r>
              <a:rPr lang="en-US" dirty="0" err="1"/>
              <a:t>thể</a:t>
            </a:r>
            <a:r>
              <a:rPr lang="en-US" dirty="0"/>
              <a:t>:</a:t>
            </a:r>
          </a:p>
          <a:p>
            <a:pPr lvl="1"/>
            <a:r>
              <a:rPr lang="en-US" dirty="0" err="1"/>
              <a:t>Huấn</a:t>
            </a:r>
            <a:r>
              <a:rPr lang="en-US" dirty="0"/>
              <a:t> </a:t>
            </a:r>
            <a:r>
              <a:rPr lang="en-US" dirty="0" err="1"/>
              <a:t>luyện</a:t>
            </a:r>
            <a:r>
              <a:rPr lang="en-US" dirty="0"/>
              <a:t> 2 </a:t>
            </a:r>
            <a:r>
              <a:rPr lang="en-US" dirty="0" err="1"/>
              <a:t>lần</a:t>
            </a:r>
            <a:endParaRPr lang="en-US" dirty="0"/>
          </a:p>
          <a:p>
            <a:pPr lvl="1"/>
            <a:r>
              <a:rPr lang="en-US" dirty="0" err="1"/>
              <a:t>Kiến</a:t>
            </a:r>
            <a:r>
              <a:rPr lang="en-US" dirty="0"/>
              <a:t> </a:t>
            </a:r>
            <a:r>
              <a:rPr lang="en-US" dirty="0" err="1"/>
              <a:t>thức</a:t>
            </a:r>
            <a:r>
              <a:rPr lang="en-US" dirty="0"/>
              <a:t> </a:t>
            </a:r>
            <a:r>
              <a:rPr lang="en-US" dirty="0" err="1"/>
              <a:t>từ</a:t>
            </a:r>
            <a:r>
              <a:rPr lang="en-US" dirty="0"/>
              <a:t> </a:t>
            </a:r>
            <a:r>
              <a:rPr lang="en-US" dirty="0" err="1"/>
              <a:t>những</a:t>
            </a:r>
            <a:r>
              <a:rPr lang="en-US" dirty="0"/>
              <a:t> </a:t>
            </a:r>
            <a:r>
              <a:rPr lang="en-US" dirty="0" err="1"/>
              <a:t>phần</a:t>
            </a:r>
            <a:r>
              <a:rPr lang="en-US" dirty="0"/>
              <a:t> </a:t>
            </a:r>
            <a:r>
              <a:rPr lang="en-US" dirty="0" err="1"/>
              <a:t>sâu</a:t>
            </a:r>
            <a:r>
              <a:rPr lang="en-US" dirty="0"/>
              <a:t> </a:t>
            </a:r>
            <a:r>
              <a:rPr lang="en-US" dirty="0" err="1"/>
              <a:t>hơn</a:t>
            </a:r>
            <a:r>
              <a:rPr lang="en-US" dirty="0"/>
              <a:t> </a:t>
            </a:r>
            <a:r>
              <a:rPr lang="en-US" dirty="0" err="1"/>
              <a:t>của</a:t>
            </a:r>
            <a:r>
              <a:rPr lang="en-US" dirty="0"/>
              <a:t> </a:t>
            </a:r>
            <a:r>
              <a:rPr lang="en-US" dirty="0" err="1"/>
              <a:t>mạng</a:t>
            </a:r>
            <a:r>
              <a:rPr lang="en-US" dirty="0"/>
              <a:t> </a:t>
            </a:r>
            <a:r>
              <a:rPr lang="en-US" dirty="0" err="1"/>
              <a:t>được</a:t>
            </a:r>
            <a:r>
              <a:rPr lang="en-US" dirty="0"/>
              <a:t> </a:t>
            </a:r>
            <a:r>
              <a:rPr lang="en-US" dirty="0" err="1"/>
              <a:t>chắt</a:t>
            </a:r>
            <a:r>
              <a:rPr lang="en-US" dirty="0"/>
              <a:t> </a:t>
            </a:r>
            <a:r>
              <a:rPr lang="en-US" dirty="0" err="1"/>
              <a:t>lọc</a:t>
            </a:r>
            <a:r>
              <a:rPr lang="en-US" dirty="0"/>
              <a:t> </a:t>
            </a:r>
            <a:r>
              <a:rPr lang="en-US" dirty="0" err="1"/>
              <a:t>thành</a:t>
            </a:r>
            <a:r>
              <a:rPr lang="en-US" dirty="0"/>
              <a:t> </a:t>
            </a:r>
            <a:r>
              <a:rPr lang="en-US" dirty="0" err="1"/>
              <a:t>những</a:t>
            </a:r>
            <a:r>
              <a:rPr lang="en-US" dirty="0"/>
              <a:t> </a:t>
            </a:r>
            <a:r>
              <a:rPr lang="en-US" dirty="0" err="1"/>
              <a:t>phần</a:t>
            </a:r>
            <a:r>
              <a:rPr lang="en-US" dirty="0"/>
              <a:t> </a:t>
            </a:r>
            <a:r>
              <a:rPr lang="en-US" dirty="0" err="1"/>
              <a:t>nông</a:t>
            </a:r>
            <a:r>
              <a:rPr lang="en-US" dirty="0"/>
              <a:t> </a:t>
            </a:r>
            <a:r>
              <a:rPr lang="en-US" dirty="0" err="1"/>
              <a:t>hơn</a:t>
            </a:r>
            <a:endParaRPr lang="en-US" dirty="0"/>
          </a:p>
          <a:p>
            <a:pPr lvl="1"/>
            <a:r>
              <a:rPr lang="en-US" dirty="0" err="1"/>
              <a:t>Kiến</a:t>
            </a:r>
            <a:r>
              <a:rPr lang="en-US" dirty="0"/>
              <a:t> </a:t>
            </a:r>
            <a:r>
              <a:rPr lang="en-US" dirty="0" err="1"/>
              <a:t>thức</a:t>
            </a:r>
            <a:r>
              <a:rPr lang="en-US" dirty="0"/>
              <a:t> </a:t>
            </a:r>
            <a:r>
              <a:rPr lang="en-US" dirty="0" err="1"/>
              <a:t>ở</a:t>
            </a:r>
            <a:r>
              <a:rPr lang="en-US" dirty="0"/>
              <a:t> </a:t>
            </a:r>
            <a:r>
              <a:rPr lang="en-US" dirty="0" err="1"/>
              <a:t>các</a:t>
            </a:r>
            <a:r>
              <a:rPr lang="en-US" dirty="0"/>
              <a:t> </a:t>
            </a:r>
            <a:r>
              <a:rPr lang="en-US" dirty="0" err="1"/>
              <a:t>vòng</a:t>
            </a:r>
            <a:r>
              <a:rPr lang="en-US" dirty="0"/>
              <a:t> </a:t>
            </a:r>
            <a:r>
              <a:rPr lang="en-US" dirty="0" err="1"/>
              <a:t>huấn</a:t>
            </a:r>
            <a:r>
              <a:rPr lang="en-US" dirty="0"/>
              <a:t> </a:t>
            </a:r>
            <a:r>
              <a:rPr lang="en-US" dirty="0" err="1"/>
              <a:t>luyện</a:t>
            </a:r>
            <a:r>
              <a:rPr lang="en-US" dirty="0"/>
              <a:t> </a:t>
            </a:r>
            <a:r>
              <a:rPr lang="en-US" dirty="0" err="1"/>
              <a:t>đầu</a:t>
            </a:r>
            <a:r>
              <a:rPr lang="en-US" dirty="0"/>
              <a:t> </a:t>
            </a:r>
            <a:r>
              <a:rPr lang="en-US" dirty="0" err="1"/>
              <a:t>tiên</a:t>
            </a:r>
            <a:r>
              <a:rPr lang="en-US" dirty="0"/>
              <a:t> (</a:t>
            </a:r>
            <a:r>
              <a:rPr lang="en-US" dirty="0" err="1"/>
              <a:t>giáo</a:t>
            </a:r>
            <a:r>
              <a:rPr lang="en-US" dirty="0"/>
              <a:t> </a:t>
            </a:r>
            <a:r>
              <a:rPr lang="en-US" dirty="0" err="1"/>
              <a:t>viên</a:t>
            </a:r>
            <a:r>
              <a:rPr lang="en-US" dirty="0"/>
              <a:t>) </a:t>
            </a:r>
            <a:r>
              <a:rPr lang="en-US" dirty="0" err="1"/>
              <a:t>được</a:t>
            </a:r>
            <a:r>
              <a:rPr lang="en-US" dirty="0"/>
              <a:t> </a:t>
            </a:r>
            <a:r>
              <a:rPr lang="en-US" dirty="0" err="1"/>
              <a:t>chuyển</a:t>
            </a:r>
            <a:r>
              <a:rPr lang="en-US" dirty="0"/>
              <a:t> </a:t>
            </a:r>
            <a:r>
              <a:rPr lang="en-US" dirty="0" err="1"/>
              <a:t>tiếp</a:t>
            </a:r>
            <a:r>
              <a:rPr lang="en-US" dirty="0"/>
              <a:t> </a:t>
            </a:r>
            <a:r>
              <a:rPr lang="en-US" dirty="0" err="1"/>
              <a:t>vào</a:t>
            </a:r>
            <a:r>
              <a:rPr lang="en-US" dirty="0"/>
              <a:t> </a:t>
            </a:r>
            <a:r>
              <a:rPr lang="en-US" dirty="0" err="1"/>
              <a:t>các</a:t>
            </a:r>
            <a:r>
              <a:rPr lang="en-US" dirty="0"/>
              <a:t> </a:t>
            </a:r>
            <a:r>
              <a:rPr lang="en-US" dirty="0" err="1"/>
              <a:t>vòng</a:t>
            </a:r>
            <a:r>
              <a:rPr lang="en-US" dirty="0"/>
              <a:t> </a:t>
            </a:r>
            <a:r>
              <a:rPr lang="en-US" dirty="0" err="1"/>
              <a:t>sau</a:t>
            </a:r>
            <a:r>
              <a:rPr lang="en-US" dirty="0"/>
              <a:t> (</a:t>
            </a:r>
            <a:r>
              <a:rPr lang="en-US" dirty="0" err="1"/>
              <a:t>học</a:t>
            </a:r>
            <a:r>
              <a:rPr lang="en-US" dirty="0"/>
              <a:t> </a:t>
            </a:r>
            <a:r>
              <a:rPr lang="en-US" dirty="0" err="1"/>
              <a:t>sinh</a:t>
            </a:r>
            <a:r>
              <a:rPr lang="en-US" dirty="0"/>
              <a:t>) </a:t>
            </a:r>
            <a:r>
              <a:rPr lang="en-US" dirty="0" err="1"/>
              <a:t>để</a:t>
            </a:r>
            <a:r>
              <a:rPr lang="en-US" dirty="0"/>
              <a:t> </a:t>
            </a:r>
            <a:r>
              <a:rPr lang="en-US" dirty="0" err="1"/>
              <a:t>hỗ</a:t>
            </a:r>
            <a:r>
              <a:rPr lang="en-US" dirty="0"/>
              <a:t> </a:t>
            </a:r>
            <a:r>
              <a:rPr lang="en-US" dirty="0" err="1"/>
              <a:t>trợ</a:t>
            </a:r>
            <a:r>
              <a:rPr lang="en-US" dirty="0"/>
              <a:t>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giám</a:t>
            </a:r>
            <a:r>
              <a:rPr lang="en-US" dirty="0"/>
              <a:t> </a:t>
            </a:r>
            <a:r>
              <a:rPr lang="en-US" dirty="0" err="1"/>
              <a:t>sát</a:t>
            </a:r>
            <a:r>
              <a:rPr lang="en-US" dirty="0"/>
              <a:t> </a:t>
            </a:r>
            <a:r>
              <a:rPr lang="en-US" dirty="0" err="1"/>
              <a:t>trong</a:t>
            </a:r>
            <a:r>
              <a:rPr lang="en-US" dirty="0"/>
              <a:t> </a:t>
            </a:r>
            <a:r>
              <a:rPr lang="en-US" dirty="0" err="1"/>
              <a:t>cùng</a:t>
            </a:r>
            <a:r>
              <a:rPr lang="en-US" dirty="0"/>
              <a:t> </a:t>
            </a:r>
            <a:r>
              <a:rPr lang="en-US" dirty="0" err="1"/>
              <a:t>một</a:t>
            </a:r>
            <a:r>
              <a:rPr lang="en-US" dirty="0"/>
              <a:t> </a:t>
            </a:r>
            <a:r>
              <a:rPr lang="en-US" dirty="0" err="1"/>
              <a:t>mạng</a:t>
            </a:r>
            <a:r>
              <a:rPr lang="en-US" dirty="0"/>
              <a:t> </a:t>
            </a:r>
          </a:p>
        </p:txBody>
      </p:sp>
      <p:sp>
        <p:nvSpPr>
          <p:cNvPr id="4" name="Slide Number Placeholder 3">
            <a:extLst>
              <a:ext uri="{FF2B5EF4-FFF2-40B4-BE49-F238E27FC236}">
                <a16:creationId xmlns:a16="http://schemas.microsoft.com/office/drawing/2014/main" id="{1454D0EF-E673-4A4F-87EB-EBB0C0CE7B12}"/>
              </a:ext>
            </a:extLst>
          </p:cNvPr>
          <p:cNvSpPr>
            <a:spLocks noGrp="1"/>
          </p:cNvSpPr>
          <p:nvPr>
            <p:ph type="sldNum" sz="quarter" idx="12"/>
          </p:nvPr>
        </p:nvSpPr>
        <p:spPr/>
        <p:txBody>
          <a:bodyPr/>
          <a:lstStyle/>
          <a:p>
            <a:fld id="{17CA4010-35C3-48DB-A282-899B6B79F12D}" type="slidenum">
              <a:rPr lang="en-US" altLang="en-US" smtClean="0"/>
              <a:pPr/>
              <a:t>41</a:t>
            </a:fld>
            <a:endParaRPr lang="en-US" altLang="en-US"/>
          </a:p>
        </p:txBody>
      </p:sp>
    </p:spTree>
    <p:extLst>
      <p:ext uri="{BB962C8B-B14F-4D97-AF65-F5344CB8AC3E}">
        <p14:creationId xmlns:p14="http://schemas.microsoft.com/office/powerpoint/2010/main" val="589814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22703-82DD-BE44-9C42-F67ED56DC87B}"/>
              </a:ext>
            </a:extLst>
          </p:cNvPr>
          <p:cNvSpPr>
            <a:spLocks noGrp="1"/>
          </p:cNvSpPr>
          <p:nvPr>
            <p:ph type="title"/>
          </p:nvPr>
        </p:nvSpPr>
        <p:spPr/>
        <p:txBody>
          <a:bodyPr/>
          <a:lstStyle/>
          <a:p>
            <a:r>
              <a:rPr lang="en-US" dirty="0" err="1"/>
              <a:t>Tự</a:t>
            </a:r>
            <a:r>
              <a:rPr lang="en-US" dirty="0"/>
              <a:t> </a:t>
            </a:r>
            <a:r>
              <a:rPr lang="en-US" dirty="0" err="1"/>
              <a:t>chắt</a:t>
            </a:r>
            <a:r>
              <a:rPr lang="en-US" dirty="0"/>
              <a:t> </a:t>
            </a:r>
            <a:r>
              <a:rPr lang="en-US" dirty="0" err="1"/>
              <a:t>lọc</a:t>
            </a:r>
            <a:r>
              <a:rPr lang="en-US" dirty="0"/>
              <a:t> </a:t>
            </a:r>
          </a:p>
        </p:txBody>
      </p:sp>
      <p:sp>
        <p:nvSpPr>
          <p:cNvPr id="3" name="Content Placeholder 2">
            <a:extLst>
              <a:ext uri="{FF2B5EF4-FFF2-40B4-BE49-F238E27FC236}">
                <a16:creationId xmlns:a16="http://schemas.microsoft.com/office/drawing/2014/main" id="{13BA6DFE-E921-D140-B9D6-FADA544933F6}"/>
              </a:ext>
            </a:extLst>
          </p:cNvPr>
          <p:cNvSpPr>
            <a:spLocks noGrp="1"/>
          </p:cNvSpPr>
          <p:nvPr>
            <p:ph idx="1"/>
          </p:nvPr>
        </p:nvSpPr>
        <p:spPr/>
        <p:txBody>
          <a:bodyPr/>
          <a:lstStyle/>
          <a:p>
            <a:r>
              <a:rPr lang="vi-VN" dirty="0"/>
              <a:t>Trong đó T là nhiệt độ, sử dụng giá trị T lớn có thể xuất ra một phân phối xác suất mềm hơn trên tất cả các lớp. Để giải thích cho điều này, ta nhận thấy rằng với mỗi điểm ảnh đã được dự đoán, nếu giữ nguyên xác suất được tính ra từ mô hình hoặc sử dụng "nhãn cứng" 0 1 thì khi đó thông tin về các nhãn sai sẽ bị giảm đi vai trò hay thậm chí là không có vai trò gì. </a:t>
            </a:r>
          </a:p>
          <a:p>
            <a:endParaRPr lang="vi-VN" dirty="0"/>
          </a:p>
          <a:p>
            <a:endParaRPr lang="vi-VN" dirty="0"/>
          </a:p>
          <a:p>
            <a:endParaRPr lang="vi-VN" dirty="0"/>
          </a:p>
          <a:p>
            <a:r>
              <a:rPr lang="vi-VN" dirty="0"/>
              <a:t>"Nhãn mềm" với giá trị T sẽ chứa thông tin có giá trị dữ liệu phong phú hơn. Cung cấp nhiều thông tin hơn và ít chênh lệch hơn về gradient trong quá trình huấn luyện. Cho phép mô hình học sinh nhỏ hơn được huấn luyện trên dữ liệu nhỏ hơn nhiều so với mô hình cồng kềnh ban đầu và với tốc độ học tập cao hơn nhiều. </a:t>
            </a:r>
          </a:p>
          <a:p>
            <a:endParaRPr lang="en-US" dirty="0"/>
          </a:p>
        </p:txBody>
      </p:sp>
      <p:sp>
        <p:nvSpPr>
          <p:cNvPr id="4" name="Slide Number Placeholder 3">
            <a:extLst>
              <a:ext uri="{FF2B5EF4-FFF2-40B4-BE49-F238E27FC236}">
                <a16:creationId xmlns:a16="http://schemas.microsoft.com/office/drawing/2014/main" id="{A6F340CD-9DE9-774F-810A-0CCCF32C7CD8}"/>
              </a:ext>
            </a:extLst>
          </p:cNvPr>
          <p:cNvSpPr>
            <a:spLocks noGrp="1"/>
          </p:cNvSpPr>
          <p:nvPr>
            <p:ph type="sldNum" sz="quarter" idx="12"/>
          </p:nvPr>
        </p:nvSpPr>
        <p:spPr/>
        <p:txBody>
          <a:bodyPr/>
          <a:lstStyle/>
          <a:p>
            <a:fld id="{17CA4010-35C3-48DB-A282-899B6B79F12D}" type="slidenum">
              <a:rPr lang="en-US" altLang="en-US" smtClean="0"/>
              <a:pPr/>
              <a:t>42</a:t>
            </a:fld>
            <a:endParaRPr lang="en-US" altLang="en-US"/>
          </a:p>
        </p:txBody>
      </p:sp>
      <p:pic>
        <p:nvPicPr>
          <p:cNvPr id="6" name="Picture 5" descr="Graphical user interface, application&#10;&#10;Description automatically generated">
            <a:extLst>
              <a:ext uri="{FF2B5EF4-FFF2-40B4-BE49-F238E27FC236}">
                <a16:creationId xmlns:a16="http://schemas.microsoft.com/office/drawing/2014/main" id="{8FEFB7E1-0C0E-EC48-82AC-C6C1316B5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411" y="3227316"/>
            <a:ext cx="2769178" cy="942290"/>
          </a:xfrm>
          <a:prstGeom prst="rect">
            <a:avLst/>
          </a:prstGeom>
        </p:spPr>
      </p:pic>
    </p:spTree>
    <p:extLst>
      <p:ext uri="{BB962C8B-B14F-4D97-AF65-F5344CB8AC3E}">
        <p14:creationId xmlns:p14="http://schemas.microsoft.com/office/powerpoint/2010/main" val="1083373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8F12-EF23-BA4E-AC1C-1027352230A5}"/>
              </a:ext>
            </a:extLst>
          </p:cNvPr>
          <p:cNvSpPr>
            <a:spLocks noGrp="1"/>
          </p:cNvSpPr>
          <p:nvPr>
            <p:ph type="title"/>
          </p:nvPr>
        </p:nvSpPr>
        <p:spPr/>
        <p:txBody>
          <a:bodyPr/>
          <a:lstStyle/>
          <a:p>
            <a:r>
              <a:rPr lang="en-US" dirty="0" err="1"/>
              <a:t>Thích</a:t>
            </a:r>
            <a:r>
              <a:rPr lang="en-US" dirty="0"/>
              <a:t> </a:t>
            </a:r>
            <a:r>
              <a:rPr lang="en-US" dirty="0" err="1"/>
              <a:t>ứng</a:t>
            </a:r>
            <a:r>
              <a:rPr lang="en-US" dirty="0"/>
              <a:t> </a:t>
            </a:r>
            <a:r>
              <a:rPr lang="en-US" dirty="0" err="1"/>
              <a:t>miền</a:t>
            </a:r>
            <a:endParaRPr lang="en-US" dirty="0"/>
          </a:p>
        </p:txBody>
      </p:sp>
      <p:sp>
        <p:nvSpPr>
          <p:cNvPr id="3" name="Content Placeholder 2">
            <a:extLst>
              <a:ext uri="{FF2B5EF4-FFF2-40B4-BE49-F238E27FC236}">
                <a16:creationId xmlns:a16="http://schemas.microsoft.com/office/drawing/2014/main" id="{AD00D24A-EC6E-F247-AEB1-167F7026194C}"/>
              </a:ext>
            </a:extLst>
          </p:cNvPr>
          <p:cNvSpPr>
            <a:spLocks noGrp="1"/>
          </p:cNvSpPr>
          <p:nvPr>
            <p:ph idx="1"/>
          </p:nvPr>
        </p:nvSpPr>
        <p:spPr>
          <a:xfrm>
            <a:off x="191069" y="1346200"/>
            <a:ext cx="3053124" cy="3734955"/>
          </a:xfrm>
        </p:spPr>
        <p:txBody>
          <a:bodyPr/>
          <a:lstStyle/>
          <a:p>
            <a:r>
              <a:rPr lang="en-US" dirty="0" err="1"/>
              <a:t>Thành</a:t>
            </a:r>
            <a:r>
              <a:rPr lang="en-US" dirty="0"/>
              <a:t> </a:t>
            </a:r>
            <a:r>
              <a:rPr lang="en-US" dirty="0" err="1"/>
              <a:t>công</a:t>
            </a:r>
            <a:r>
              <a:rPr lang="en-US" dirty="0"/>
              <a:t> </a:t>
            </a:r>
            <a:r>
              <a:rPr lang="en-US" dirty="0" err="1"/>
              <a:t>của</a:t>
            </a:r>
            <a:r>
              <a:rPr lang="en-US" dirty="0"/>
              <a:t> </a:t>
            </a:r>
            <a:r>
              <a:rPr lang="en-US" dirty="0" err="1"/>
              <a:t>bài</a:t>
            </a:r>
            <a:r>
              <a:rPr lang="en-US" dirty="0"/>
              <a:t> </a:t>
            </a:r>
            <a:r>
              <a:rPr lang="en-US" dirty="0" err="1"/>
              <a:t>toán</a:t>
            </a:r>
            <a:r>
              <a:rPr lang="en-US" dirty="0"/>
              <a:t> </a:t>
            </a:r>
            <a:r>
              <a:rPr lang="en-US" dirty="0" err="1"/>
              <a:t>Phân</a:t>
            </a:r>
            <a:r>
              <a:rPr lang="en-US" dirty="0"/>
              <a:t> </a:t>
            </a:r>
            <a:r>
              <a:rPr lang="en-US" dirty="0" err="1"/>
              <a:t>vùng</a:t>
            </a:r>
            <a:r>
              <a:rPr lang="en-US" dirty="0"/>
              <a:t> </a:t>
            </a:r>
            <a:r>
              <a:rPr lang="en-US" dirty="0" err="1"/>
              <a:t>ngữ</a:t>
            </a:r>
            <a:r>
              <a:rPr lang="en-US" dirty="0"/>
              <a:t> </a:t>
            </a:r>
            <a:r>
              <a:rPr lang="en-US" dirty="0" err="1"/>
              <a:t>nghĩa</a:t>
            </a:r>
            <a:r>
              <a:rPr lang="en-US" dirty="0"/>
              <a:t> </a:t>
            </a:r>
            <a:r>
              <a:rPr lang="en-US" dirty="0" err="1"/>
              <a:t>được</a:t>
            </a:r>
            <a:r>
              <a:rPr lang="en-US" dirty="0"/>
              <a:t> </a:t>
            </a:r>
            <a:r>
              <a:rPr lang="en-US" dirty="0" err="1"/>
              <a:t>thúc</a:t>
            </a:r>
            <a:r>
              <a:rPr lang="en-US" dirty="0"/>
              <a:t> </a:t>
            </a:r>
            <a:r>
              <a:rPr lang="en-US" dirty="0" err="1"/>
              <a:t>đẩy</a:t>
            </a:r>
            <a:r>
              <a:rPr lang="en-US" dirty="0"/>
              <a:t> </a:t>
            </a:r>
            <a:r>
              <a:rPr lang="en-US" dirty="0" err="1"/>
              <a:t>bởi</a:t>
            </a:r>
            <a:r>
              <a:rPr lang="en-US" dirty="0"/>
              <a:t> </a:t>
            </a:r>
            <a:r>
              <a:rPr lang="en-US" dirty="0" err="1"/>
              <a:t>một</a:t>
            </a:r>
            <a:r>
              <a:rPr lang="en-US" dirty="0"/>
              <a:t> </a:t>
            </a:r>
            <a:r>
              <a:rPr lang="en-US" dirty="0" err="1"/>
              <a:t>lượng</a:t>
            </a:r>
            <a:r>
              <a:rPr lang="en-US" dirty="0"/>
              <a:t> </a:t>
            </a:r>
            <a:r>
              <a:rPr lang="en-US" dirty="0" err="1"/>
              <a:t>lớn</a:t>
            </a:r>
            <a:r>
              <a:rPr lang="en-US" dirty="0"/>
              <a:t> </a:t>
            </a:r>
            <a:r>
              <a:rPr lang="en-US" dirty="0" err="1"/>
              <a:t>dữ</a:t>
            </a:r>
            <a:r>
              <a:rPr lang="en-US" dirty="0"/>
              <a:t> </a:t>
            </a:r>
            <a:r>
              <a:rPr lang="en-US" dirty="0" err="1"/>
              <a:t>liệu</a:t>
            </a:r>
            <a:r>
              <a:rPr lang="en-US" dirty="0"/>
              <a:t>. </a:t>
            </a:r>
          </a:p>
          <a:p>
            <a:r>
              <a:rPr lang="en-US" dirty="0" err="1"/>
              <a:t>Gán</a:t>
            </a:r>
            <a:r>
              <a:rPr lang="en-US" dirty="0"/>
              <a:t> </a:t>
            </a:r>
            <a:r>
              <a:rPr lang="en-US" dirty="0" err="1"/>
              <a:t>nhãn</a:t>
            </a:r>
            <a:r>
              <a:rPr lang="en-US" dirty="0"/>
              <a:t> </a:t>
            </a:r>
            <a:r>
              <a:rPr lang="en-US" dirty="0" err="1"/>
              <a:t>một</a:t>
            </a:r>
            <a:r>
              <a:rPr lang="en-US" dirty="0"/>
              <a:t> </a:t>
            </a:r>
            <a:r>
              <a:rPr lang="en-US" dirty="0" err="1"/>
              <a:t>lượng</a:t>
            </a:r>
            <a:r>
              <a:rPr lang="en-US" dirty="0"/>
              <a:t> </a:t>
            </a:r>
            <a:r>
              <a:rPr lang="en-US" dirty="0" err="1"/>
              <a:t>lớn</a:t>
            </a:r>
            <a:endParaRPr lang="en-US" dirty="0"/>
          </a:p>
          <a:p>
            <a:pPr marL="0" indent="0">
              <a:buNone/>
            </a:pPr>
            <a:r>
              <a:rPr lang="en-US" dirty="0"/>
              <a:t>   </a:t>
            </a:r>
            <a:r>
              <a:rPr lang="en-US" dirty="0" err="1"/>
              <a:t>dữ</a:t>
            </a:r>
            <a:r>
              <a:rPr lang="en-US" dirty="0"/>
              <a:t> </a:t>
            </a:r>
            <a:r>
              <a:rPr lang="en-US" dirty="0" err="1"/>
              <a:t>liệu</a:t>
            </a:r>
            <a:r>
              <a:rPr lang="en-US" dirty="0"/>
              <a:t> </a:t>
            </a:r>
            <a:r>
              <a:rPr lang="en-US" dirty="0" err="1"/>
              <a:t>cho</a:t>
            </a:r>
            <a:r>
              <a:rPr lang="en-US" dirty="0"/>
              <a:t> </a:t>
            </a:r>
            <a:r>
              <a:rPr lang="en-US" dirty="0" err="1"/>
              <a:t>huấn</a:t>
            </a:r>
            <a:r>
              <a:rPr lang="en-US" dirty="0"/>
              <a:t> </a:t>
            </a:r>
            <a:r>
              <a:rPr lang="en-US" dirty="0" err="1"/>
              <a:t>luyện</a:t>
            </a:r>
            <a:endParaRPr lang="en-US" dirty="0"/>
          </a:p>
          <a:p>
            <a:pPr marL="0" indent="0">
              <a:buNone/>
            </a:pPr>
            <a:r>
              <a:rPr lang="en-US" dirty="0"/>
              <a:t>   </a:t>
            </a:r>
            <a:r>
              <a:rPr lang="en-US" dirty="0" err="1"/>
              <a:t>rất</a:t>
            </a:r>
            <a:r>
              <a:rPr lang="en-US" dirty="0"/>
              <a:t> </a:t>
            </a:r>
            <a:r>
              <a:rPr lang="en-US" dirty="0" err="1"/>
              <a:t>tốn</a:t>
            </a:r>
            <a:r>
              <a:rPr lang="en-US" dirty="0"/>
              <a:t> </a:t>
            </a:r>
            <a:r>
              <a:rPr lang="en-US" dirty="0" err="1"/>
              <a:t>kém</a:t>
            </a:r>
            <a:endParaRPr lang="en-US" dirty="0"/>
          </a:p>
          <a:p>
            <a:r>
              <a:rPr lang="en-US" dirty="0" err="1"/>
              <a:t>Tiến</a:t>
            </a:r>
            <a:r>
              <a:rPr lang="en-US" dirty="0"/>
              <a:t> </a:t>
            </a:r>
            <a:r>
              <a:rPr lang="en-US" dirty="0" err="1"/>
              <a:t>bộ</a:t>
            </a:r>
            <a:r>
              <a:rPr lang="en-US" dirty="0"/>
              <a:t> </a:t>
            </a:r>
            <a:r>
              <a:rPr lang="en-US" dirty="0" err="1"/>
              <a:t>trong</a:t>
            </a:r>
            <a:r>
              <a:rPr lang="en-US" dirty="0"/>
              <a:t> </a:t>
            </a:r>
            <a:r>
              <a:rPr lang="en-US" dirty="0" err="1"/>
              <a:t>đồ</a:t>
            </a:r>
            <a:r>
              <a:rPr lang="en-US" dirty="0"/>
              <a:t> </a:t>
            </a:r>
            <a:r>
              <a:rPr lang="en-US" dirty="0" err="1"/>
              <a:t>hoạ</a:t>
            </a:r>
            <a:r>
              <a:rPr lang="en-US" dirty="0"/>
              <a:t> </a:t>
            </a:r>
          </a:p>
          <a:p>
            <a:pPr marL="0" indent="0">
              <a:buNone/>
            </a:pPr>
            <a:r>
              <a:rPr lang="en-US" dirty="0"/>
              <a:t>   </a:t>
            </a:r>
            <a:r>
              <a:rPr lang="en-US" dirty="0" err="1"/>
              <a:t>cung</a:t>
            </a:r>
            <a:r>
              <a:rPr lang="en-US" dirty="0"/>
              <a:t> </a:t>
            </a:r>
            <a:r>
              <a:rPr lang="en-US" dirty="0" err="1"/>
              <a:t>cấp</a:t>
            </a:r>
            <a:r>
              <a:rPr lang="en-US" dirty="0"/>
              <a:t> </a:t>
            </a:r>
            <a:r>
              <a:rPr lang="en-US" dirty="0" err="1"/>
              <a:t>thêm</a:t>
            </a:r>
            <a:r>
              <a:rPr lang="en-US" dirty="0"/>
              <a:t> </a:t>
            </a:r>
            <a:r>
              <a:rPr lang="en-US" dirty="0" err="1"/>
              <a:t>giải</a:t>
            </a:r>
            <a:r>
              <a:rPr lang="en-US" dirty="0"/>
              <a:t> </a:t>
            </a:r>
            <a:r>
              <a:rPr lang="en-US" dirty="0" err="1"/>
              <a:t>pháp</a:t>
            </a:r>
            <a:r>
              <a:rPr lang="en-US" dirty="0"/>
              <a:t> </a:t>
            </a:r>
          </a:p>
          <a:p>
            <a:pPr marL="0" indent="0">
              <a:buNone/>
            </a:pPr>
            <a:r>
              <a:rPr lang="en-US" dirty="0"/>
              <a:t>   </a:t>
            </a:r>
            <a:r>
              <a:rPr lang="en-US" dirty="0" err="1"/>
              <a:t>thay</a:t>
            </a:r>
            <a:r>
              <a:rPr lang="en-US" dirty="0"/>
              <a:t> </a:t>
            </a:r>
            <a:r>
              <a:rPr lang="en-US" dirty="0" err="1"/>
              <a:t>thế</a:t>
            </a:r>
            <a:endParaRPr lang="en-US" dirty="0"/>
          </a:p>
        </p:txBody>
      </p:sp>
      <p:sp>
        <p:nvSpPr>
          <p:cNvPr id="4" name="Slide Number Placeholder 3">
            <a:extLst>
              <a:ext uri="{FF2B5EF4-FFF2-40B4-BE49-F238E27FC236}">
                <a16:creationId xmlns:a16="http://schemas.microsoft.com/office/drawing/2014/main" id="{1C5A80C1-88DA-CF49-92A3-F907BC94D415}"/>
              </a:ext>
            </a:extLst>
          </p:cNvPr>
          <p:cNvSpPr>
            <a:spLocks noGrp="1"/>
          </p:cNvSpPr>
          <p:nvPr>
            <p:ph type="sldNum" sz="quarter" idx="12"/>
          </p:nvPr>
        </p:nvSpPr>
        <p:spPr/>
        <p:txBody>
          <a:bodyPr/>
          <a:lstStyle/>
          <a:p>
            <a:fld id="{17CA4010-35C3-48DB-A282-899B6B79F12D}" type="slidenum">
              <a:rPr lang="en-US" altLang="en-US" smtClean="0"/>
              <a:pPr/>
              <a:t>5</a:t>
            </a:fld>
            <a:endParaRPr lang="en-US" altLang="en-US" dirty="0"/>
          </a:p>
        </p:txBody>
      </p:sp>
      <p:pic>
        <p:nvPicPr>
          <p:cNvPr id="5" name="Content Placeholder 4" descr="A picture containing background pattern&#10;&#10;Description automatically generated">
            <a:extLst>
              <a:ext uri="{FF2B5EF4-FFF2-40B4-BE49-F238E27FC236}">
                <a16:creationId xmlns:a16="http://schemas.microsoft.com/office/drawing/2014/main" id="{5A101E20-87B0-8842-A2D3-3961E686C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244193" y="1346200"/>
            <a:ext cx="5899807" cy="400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ADA8223-0F80-D243-A2DC-211A1B3E28B3}"/>
              </a:ext>
            </a:extLst>
          </p:cNvPr>
          <p:cNvSpPr txBox="1"/>
          <p:nvPr/>
        </p:nvSpPr>
        <p:spPr>
          <a:xfrm>
            <a:off x="842052" y="5800248"/>
            <a:ext cx="7473544" cy="738664"/>
          </a:xfrm>
          <a:prstGeom prst="rect">
            <a:avLst/>
          </a:prstGeom>
          <a:noFill/>
        </p:spPr>
        <p:txBody>
          <a:bodyPr wrap="square" rtlCol="0">
            <a:spAutoFit/>
          </a:bodyPr>
          <a:lstStyle/>
          <a:p>
            <a:r>
              <a:rPr lang="en-US" sz="2400" b="1" dirty="0" err="1"/>
              <a:t>Các</a:t>
            </a:r>
            <a:r>
              <a:rPr lang="en-US" sz="2400" b="1" dirty="0"/>
              <a:t> </a:t>
            </a:r>
            <a:r>
              <a:rPr lang="en-US" sz="2400" b="1" dirty="0" err="1"/>
              <a:t>phương</a:t>
            </a:r>
            <a:r>
              <a:rPr lang="en-US" sz="2400" b="1" dirty="0"/>
              <a:t> </a:t>
            </a:r>
            <a:r>
              <a:rPr lang="en-US" sz="2400" b="1" dirty="0" err="1"/>
              <a:t>pháp</a:t>
            </a:r>
            <a:r>
              <a:rPr lang="en-US" sz="2400" b="1" dirty="0"/>
              <a:t> </a:t>
            </a:r>
            <a:r>
              <a:rPr lang="en-US" sz="2400" b="1" dirty="0" err="1"/>
              <a:t>huấn</a:t>
            </a:r>
            <a:r>
              <a:rPr lang="en-US" sz="2400" b="1" dirty="0"/>
              <a:t> </a:t>
            </a:r>
            <a:r>
              <a:rPr lang="en-US" sz="2400" b="1" dirty="0" err="1"/>
              <a:t>luyện</a:t>
            </a:r>
            <a:r>
              <a:rPr lang="en-US" sz="2400" b="1" dirty="0"/>
              <a:t> </a:t>
            </a:r>
            <a:r>
              <a:rPr lang="en-US" sz="2400" b="1" dirty="0" err="1"/>
              <a:t>cạnh</a:t>
            </a:r>
            <a:r>
              <a:rPr lang="en-US" sz="2400" b="1" dirty="0"/>
              <a:t> </a:t>
            </a:r>
            <a:r>
              <a:rPr lang="en-US" sz="2400" b="1" dirty="0" err="1"/>
              <a:t>tranh</a:t>
            </a:r>
            <a:r>
              <a:rPr lang="en-US" sz="2400" b="1" dirty="0"/>
              <a:t> </a:t>
            </a:r>
            <a:r>
              <a:rPr lang="en-US" sz="2400" b="1" dirty="0" err="1"/>
              <a:t>được</a:t>
            </a:r>
            <a:r>
              <a:rPr lang="en-US" sz="2400" b="1" dirty="0"/>
              <a:t> </a:t>
            </a:r>
            <a:r>
              <a:rPr lang="en-US" sz="2400" b="1" dirty="0" err="1"/>
              <a:t>quan</a:t>
            </a:r>
            <a:r>
              <a:rPr lang="en-US" sz="2400" b="1" dirty="0"/>
              <a:t> </a:t>
            </a:r>
            <a:r>
              <a:rPr lang="en-US" sz="2400" b="1" dirty="0" err="1"/>
              <a:t>tâm</a:t>
            </a:r>
            <a:r>
              <a:rPr lang="en-US" sz="2400" b="1" dirty="0"/>
              <a:t> </a:t>
            </a:r>
          </a:p>
          <a:p>
            <a:endParaRPr lang="en-US" dirty="0"/>
          </a:p>
        </p:txBody>
      </p:sp>
    </p:spTree>
    <p:extLst>
      <p:ext uri="{BB962C8B-B14F-4D97-AF65-F5344CB8AC3E}">
        <p14:creationId xmlns:p14="http://schemas.microsoft.com/office/powerpoint/2010/main" val="219513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AE2F-01CF-104E-A623-72995E5C626F}"/>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bài</a:t>
            </a:r>
            <a:r>
              <a:rPr lang="en-US" dirty="0"/>
              <a:t> </a:t>
            </a:r>
            <a:r>
              <a:rPr lang="en-US" dirty="0" err="1"/>
              <a:t>toán</a:t>
            </a:r>
            <a:endParaRPr lang="en-US" dirty="0"/>
          </a:p>
        </p:txBody>
      </p:sp>
      <p:sp>
        <p:nvSpPr>
          <p:cNvPr id="3" name="Content Placeholder 2">
            <a:extLst>
              <a:ext uri="{FF2B5EF4-FFF2-40B4-BE49-F238E27FC236}">
                <a16:creationId xmlns:a16="http://schemas.microsoft.com/office/drawing/2014/main" id="{B5BC6370-6653-EC44-8814-76509565DA9E}"/>
              </a:ext>
            </a:extLst>
          </p:cNvPr>
          <p:cNvSpPr>
            <a:spLocks noGrp="1"/>
          </p:cNvSpPr>
          <p:nvPr>
            <p:ph idx="1"/>
          </p:nvPr>
        </p:nvSpPr>
        <p:spPr>
          <a:xfrm>
            <a:off x="191069" y="1346201"/>
            <a:ext cx="2219622" cy="3251614"/>
          </a:xfrm>
        </p:spPr>
        <p:txBody>
          <a:bodyPr/>
          <a:lstStyle/>
          <a:p>
            <a:pPr marL="0" indent="0">
              <a:buNone/>
            </a:pPr>
            <a:r>
              <a:rPr lang="vi-VN" dirty="0">
                <a:latin typeface="Calibri" panose="020F0502020204030204" pitchFamily="34" charset="0"/>
                <a:cs typeface="Calibri" panose="020F0502020204030204" pitchFamily="34" charset="0"/>
              </a:rPr>
              <a:t>Bài toán mà đồ án này giải quyết như sau: </a:t>
            </a:r>
          </a:p>
          <a:p>
            <a:r>
              <a:rPr lang="vi-VN" i="1" dirty="0">
                <a:latin typeface="Calibri" panose="020F0502020204030204" pitchFamily="34" charset="0"/>
                <a:cs typeface="Calibri" panose="020F0502020204030204" pitchFamily="34" charset="0"/>
              </a:rPr>
              <a:t>Đầu vào: </a:t>
            </a:r>
            <a:r>
              <a:rPr lang="vi-VN" dirty="0">
                <a:latin typeface="Calibri" panose="020F0502020204030204" pitchFamily="34" charset="0"/>
                <a:cs typeface="Calibri" panose="020F0502020204030204" pitchFamily="34" charset="0"/>
              </a:rPr>
              <a:t>Ảnh chụp đường phố từ tập dữ liệu Cityscapes </a:t>
            </a:r>
          </a:p>
          <a:p>
            <a:r>
              <a:rPr lang="vi-VN" i="1" dirty="0">
                <a:latin typeface="Calibri" panose="020F0502020204030204" pitchFamily="34" charset="0"/>
                <a:cs typeface="Calibri" panose="020F0502020204030204" pitchFamily="34" charset="0"/>
              </a:rPr>
              <a:t>Đầu ra: </a:t>
            </a:r>
            <a:r>
              <a:rPr lang="vi-VN" dirty="0">
                <a:latin typeface="Calibri" panose="020F0502020204030204" pitchFamily="34" charset="0"/>
                <a:cs typeface="Calibri" panose="020F0502020204030204" pitchFamily="34" charset="0"/>
              </a:rPr>
              <a:t>Kết quả phân vùng ngữ nghĩa với 19 lớp</a:t>
            </a:r>
          </a:p>
          <a:p>
            <a:endParaRPr lang="en-US" dirty="0"/>
          </a:p>
        </p:txBody>
      </p:sp>
      <p:sp>
        <p:nvSpPr>
          <p:cNvPr id="6" name="Slide Number Placeholder 5">
            <a:extLst>
              <a:ext uri="{FF2B5EF4-FFF2-40B4-BE49-F238E27FC236}">
                <a16:creationId xmlns:a16="http://schemas.microsoft.com/office/drawing/2014/main" id="{802F3D6D-19D7-844F-B005-A4FA6AD95A4A}"/>
              </a:ext>
            </a:extLst>
          </p:cNvPr>
          <p:cNvSpPr>
            <a:spLocks noGrp="1"/>
          </p:cNvSpPr>
          <p:nvPr>
            <p:ph type="sldNum" sz="quarter" idx="12"/>
          </p:nvPr>
        </p:nvSpPr>
        <p:spPr/>
        <p:txBody>
          <a:bodyPr/>
          <a:lstStyle/>
          <a:p>
            <a:fld id="{17CA4010-35C3-48DB-A282-899B6B79F12D}" type="slidenum">
              <a:rPr lang="en-US" altLang="en-US" smtClean="0"/>
              <a:pPr/>
              <a:t>6</a:t>
            </a:fld>
            <a:endParaRPr lang="en-US" altLang="en-US"/>
          </a:p>
        </p:txBody>
      </p:sp>
      <p:pic>
        <p:nvPicPr>
          <p:cNvPr id="8" name="Picture 7" descr="A picture containing text&#10;&#10;Description automatically generated">
            <a:extLst>
              <a:ext uri="{FF2B5EF4-FFF2-40B4-BE49-F238E27FC236}">
                <a16:creationId xmlns:a16="http://schemas.microsoft.com/office/drawing/2014/main" id="{F7E2E5E4-E887-924A-AE01-929B3C992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894" y="1346201"/>
            <a:ext cx="6455295" cy="2877179"/>
          </a:xfrm>
          <a:prstGeom prst="rect">
            <a:avLst/>
          </a:prstGeom>
        </p:spPr>
      </p:pic>
      <p:sp>
        <p:nvSpPr>
          <p:cNvPr id="9" name="TextBox 8">
            <a:extLst>
              <a:ext uri="{FF2B5EF4-FFF2-40B4-BE49-F238E27FC236}">
                <a16:creationId xmlns:a16="http://schemas.microsoft.com/office/drawing/2014/main" id="{9538ADC6-A8F2-0944-A40B-015618FAF5ED}"/>
              </a:ext>
            </a:extLst>
          </p:cNvPr>
          <p:cNvSpPr txBox="1"/>
          <p:nvPr/>
        </p:nvSpPr>
        <p:spPr>
          <a:xfrm>
            <a:off x="2053046" y="5061584"/>
            <a:ext cx="5564448" cy="830997"/>
          </a:xfrm>
          <a:prstGeom prst="rect">
            <a:avLst/>
          </a:prstGeom>
          <a:noFill/>
        </p:spPr>
        <p:txBody>
          <a:bodyPr wrap="square" rtlCol="0">
            <a:spAutoFit/>
          </a:bodyPr>
          <a:lstStyle/>
          <a:p>
            <a:r>
              <a:rPr lang="vi-VN" sz="2400" i="1" u="sng" dirty="0"/>
              <a:t>Lưu ý:</a:t>
            </a:r>
            <a:r>
              <a:rPr lang="vi-VN" sz="2400" dirty="0"/>
              <a:t> </a:t>
            </a:r>
            <a:r>
              <a:rPr lang="vi-VN" sz="2400" i="1" dirty="0"/>
              <a:t>ta sẽ không sử dụng nhãn thật của Cityscapes trong quá trình huấn luyện.</a:t>
            </a:r>
          </a:p>
        </p:txBody>
      </p:sp>
    </p:spTree>
    <p:extLst>
      <p:ext uri="{BB962C8B-B14F-4D97-AF65-F5344CB8AC3E}">
        <p14:creationId xmlns:p14="http://schemas.microsoft.com/office/powerpoint/2010/main" val="1642721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7EB93-C5F7-3A41-A0D3-1DAD74A750FC}"/>
              </a:ext>
            </a:extLst>
          </p:cNvPr>
          <p:cNvSpPr>
            <a:spLocks noGrp="1"/>
          </p:cNvSpPr>
          <p:nvPr>
            <p:ph type="title"/>
          </p:nvPr>
        </p:nvSpPr>
        <p:spPr/>
        <p:txBody>
          <a:bodyPr/>
          <a:lstStyle/>
          <a:p>
            <a:r>
              <a:rPr lang="en-US" dirty="0" err="1"/>
              <a:t>Ứng</a:t>
            </a:r>
            <a:r>
              <a:rPr lang="en-US" dirty="0"/>
              <a:t> </a:t>
            </a:r>
            <a:r>
              <a:rPr lang="en-US" dirty="0" err="1"/>
              <a:t>dụng</a:t>
            </a:r>
            <a:endParaRPr lang="en-US" dirty="0"/>
          </a:p>
        </p:txBody>
      </p:sp>
      <p:sp>
        <p:nvSpPr>
          <p:cNvPr id="3" name="Content Placeholder 2">
            <a:extLst>
              <a:ext uri="{FF2B5EF4-FFF2-40B4-BE49-F238E27FC236}">
                <a16:creationId xmlns:a16="http://schemas.microsoft.com/office/drawing/2014/main" id="{8542CBFD-4128-694E-9D88-14DEE84191F3}"/>
              </a:ext>
            </a:extLst>
          </p:cNvPr>
          <p:cNvSpPr>
            <a:spLocks noGrp="1"/>
          </p:cNvSpPr>
          <p:nvPr>
            <p:ph idx="1"/>
          </p:nvPr>
        </p:nvSpPr>
        <p:spPr>
          <a:xfrm>
            <a:off x="191069" y="1346200"/>
            <a:ext cx="3819822" cy="3523974"/>
          </a:xfrm>
        </p:spPr>
        <p:txBody>
          <a:bodyPr/>
          <a:lstStyle/>
          <a:p>
            <a:r>
              <a:rPr lang="vi-VN" dirty="0"/>
              <a:t>Các công nghệ mới đang được sử dụng hoặc tích hợp, bổ sung cho các sản phẩm sẵn có trong sản xuất công nghiệp. </a:t>
            </a:r>
          </a:p>
          <a:p>
            <a:r>
              <a:rPr lang="vi-VN" dirty="0"/>
              <a:t>Lĩnh vực ô tô tự lái là một trong những mảnh đất màu mỡ cho các tập đoàn lớn và các nhà khoa học chinh phục. Vd: Tesla (Hoa Kỳ) </a:t>
            </a:r>
          </a:p>
          <a:p>
            <a:r>
              <a:rPr lang="vi-VN" dirty="0"/>
              <a:t>Môi trường làm việc của ô tô đa dạng về thời tiết, ánh sáng,…</a:t>
            </a:r>
          </a:p>
        </p:txBody>
      </p:sp>
      <p:pic>
        <p:nvPicPr>
          <p:cNvPr id="5" name="Picture 4" descr="A person reading a book in a car&#10;&#10;Description automatically generated with low confidence">
            <a:extLst>
              <a:ext uri="{FF2B5EF4-FFF2-40B4-BE49-F238E27FC236}">
                <a16:creationId xmlns:a16="http://schemas.microsoft.com/office/drawing/2014/main" id="{D992AD18-0429-EB4D-9BB0-F4769A377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972" y="1346200"/>
            <a:ext cx="4843959" cy="2997200"/>
          </a:xfrm>
          <a:prstGeom prst="rect">
            <a:avLst/>
          </a:prstGeom>
        </p:spPr>
      </p:pic>
      <p:sp>
        <p:nvSpPr>
          <p:cNvPr id="6" name="Slide Number Placeholder 5">
            <a:extLst>
              <a:ext uri="{FF2B5EF4-FFF2-40B4-BE49-F238E27FC236}">
                <a16:creationId xmlns:a16="http://schemas.microsoft.com/office/drawing/2014/main" id="{17ABB24B-A43C-C445-AF8D-66AE7D295256}"/>
              </a:ext>
            </a:extLst>
          </p:cNvPr>
          <p:cNvSpPr>
            <a:spLocks noGrp="1"/>
          </p:cNvSpPr>
          <p:nvPr>
            <p:ph type="sldNum" sz="quarter" idx="12"/>
          </p:nvPr>
        </p:nvSpPr>
        <p:spPr/>
        <p:txBody>
          <a:bodyPr/>
          <a:lstStyle/>
          <a:p>
            <a:fld id="{17CA4010-35C3-48DB-A282-899B6B79F12D}" type="slidenum">
              <a:rPr lang="en-US" altLang="en-US" smtClean="0"/>
              <a:pPr/>
              <a:t>7</a:t>
            </a:fld>
            <a:endParaRPr lang="en-US" altLang="en-US" dirty="0"/>
          </a:p>
        </p:txBody>
      </p:sp>
      <p:sp>
        <p:nvSpPr>
          <p:cNvPr id="7" name="TextBox 6">
            <a:extLst>
              <a:ext uri="{FF2B5EF4-FFF2-40B4-BE49-F238E27FC236}">
                <a16:creationId xmlns:a16="http://schemas.microsoft.com/office/drawing/2014/main" id="{87C08D15-628B-4946-9673-1CFAE9CB54F3}"/>
              </a:ext>
            </a:extLst>
          </p:cNvPr>
          <p:cNvSpPr txBox="1"/>
          <p:nvPr/>
        </p:nvSpPr>
        <p:spPr>
          <a:xfrm>
            <a:off x="1249215" y="5705812"/>
            <a:ext cx="6659217" cy="1015663"/>
          </a:xfrm>
          <a:prstGeom prst="rect">
            <a:avLst/>
          </a:prstGeom>
          <a:noFill/>
        </p:spPr>
        <p:txBody>
          <a:bodyPr wrap="square" rtlCol="0">
            <a:spAutoFit/>
          </a:bodyPr>
          <a:lstStyle/>
          <a:p>
            <a:r>
              <a:rPr lang="en-US" sz="2000" b="1" dirty="0"/>
              <a:t>=&gt; </a:t>
            </a:r>
            <a:r>
              <a:rPr lang="en-US" sz="2000" b="1" dirty="0" err="1"/>
              <a:t>Đồ</a:t>
            </a:r>
            <a:r>
              <a:rPr lang="en-US" sz="2000" b="1" dirty="0"/>
              <a:t> </a:t>
            </a:r>
            <a:r>
              <a:rPr lang="en-US" sz="2000" b="1" dirty="0" err="1"/>
              <a:t>án</a:t>
            </a:r>
            <a:r>
              <a:rPr lang="en-US" sz="2000" b="1" dirty="0"/>
              <a:t> </a:t>
            </a:r>
            <a:r>
              <a:rPr lang="en-US" sz="2000" b="1" dirty="0" err="1"/>
              <a:t>này</a:t>
            </a:r>
            <a:r>
              <a:rPr lang="en-US" sz="2000" b="1" dirty="0"/>
              <a:t> </a:t>
            </a:r>
            <a:r>
              <a:rPr lang="en-US" sz="2000" b="1" dirty="0" err="1"/>
              <a:t>áp</a:t>
            </a:r>
            <a:r>
              <a:rPr lang="en-US" sz="2000" b="1" dirty="0"/>
              <a:t> </a:t>
            </a:r>
            <a:r>
              <a:rPr lang="en-US" sz="2000" b="1" dirty="0" err="1"/>
              <a:t>dụng</a:t>
            </a:r>
            <a:r>
              <a:rPr lang="en-US" sz="2000" b="1" dirty="0"/>
              <a:t> </a:t>
            </a:r>
            <a:r>
              <a:rPr lang="en-US" sz="2000" b="1" dirty="0" err="1"/>
              <a:t>phương</a:t>
            </a:r>
            <a:r>
              <a:rPr lang="en-US" sz="2000" b="1" dirty="0"/>
              <a:t> </a:t>
            </a:r>
            <a:r>
              <a:rPr lang="en-US" sz="2000" b="1" dirty="0" err="1"/>
              <a:t>pháp</a:t>
            </a:r>
            <a:r>
              <a:rPr lang="en-US" sz="2000" b="1" dirty="0"/>
              <a:t> </a:t>
            </a:r>
            <a:r>
              <a:rPr lang="en-US" sz="2000" b="1" dirty="0" err="1"/>
              <a:t>thích</a:t>
            </a:r>
            <a:r>
              <a:rPr lang="en-US" sz="2000" b="1" dirty="0"/>
              <a:t> </a:t>
            </a:r>
            <a:r>
              <a:rPr lang="en-US" sz="2000" b="1" dirty="0" err="1"/>
              <a:t>ứng</a:t>
            </a:r>
            <a:r>
              <a:rPr lang="en-US" sz="2000" b="1" dirty="0"/>
              <a:t> </a:t>
            </a:r>
            <a:r>
              <a:rPr lang="en-US" sz="2000" b="1" dirty="0" err="1"/>
              <a:t>miền</a:t>
            </a:r>
            <a:r>
              <a:rPr lang="en-US" sz="2000" b="1" dirty="0"/>
              <a:t> </a:t>
            </a:r>
            <a:r>
              <a:rPr lang="en-US" sz="2000" b="1" dirty="0" err="1"/>
              <a:t>dữ</a:t>
            </a:r>
            <a:r>
              <a:rPr lang="en-US" sz="2000" b="1" dirty="0"/>
              <a:t> </a:t>
            </a:r>
            <a:r>
              <a:rPr lang="en-US" sz="2000" b="1" dirty="0" err="1"/>
              <a:t>liệu</a:t>
            </a:r>
            <a:r>
              <a:rPr lang="en-US" sz="2000" b="1" dirty="0"/>
              <a:t> </a:t>
            </a:r>
            <a:r>
              <a:rPr lang="en-US" sz="2000" b="1" dirty="0" err="1"/>
              <a:t>cho</a:t>
            </a:r>
            <a:r>
              <a:rPr lang="en-US" sz="2000" b="1" dirty="0"/>
              <a:t> </a:t>
            </a:r>
            <a:r>
              <a:rPr lang="en-US" sz="2000" b="1" dirty="0" err="1"/>
              <a:t>bài</a:t>
            </a:r>
            <a:r>
              <a:rPr lang="en-US" sz="2000" b="1" dirty="0"/>
              <a:t> </a:t>
            </a:r>
            <a:r>
              <a:rPr lang="en-US" sz="2000" b="1" dirty="0" err="1"/>
              <a:t>toán</a:t>
            </a:r>
            <a:r>
              <a:rPr lang="en-US" sz="2000" b="1" dirty="0"/>
              <a:t> </a:t>
            </a:r>
            <a:r>
              <a:rPr lang="en-US" sz="2000" b="1" dirty="0" err="1"/>
              <a:t>phân</a:t>
            </a:r>
            <a:r>
              <a:rPr lang="en-US" sz="2000" b="1" dirty="0"/>
              <a:t> </a:t>
            </a:r>
            <a:r>
              <a:rPr lang="en-US" sz="2000" b="1" dirty="0" err="1"/>
              <a:t>vùng</a:t>
            </a:r>
            <a:r>
              <a:rPr lang="en-US" sz="2000" b="1" dirty="0"/>
              <a:t> </a:t>
            </a:r>
            <a:r>
              <a:rPr lang="en-US" sz="2000" b="1" dirty="0" err="1"/>
              <a:t>ảnh</a:t>
            </a:r>
            <a:r>
              <a:rPr lang="en-US" sz="2000" b="1" dirty="0"/>
              <a:t> </a:t>
            </a:r>
            <a:r>
              <a:rPr lang="en-US" sz="2000" b="1" dirty="0" err="1"/>
              <a:t>nhằm</a:t>
            </a:r>
            <a:r>
              <a:rPr lang="en-US" sz="2000" b="1" dirty="0"/>
              <a:t> </a:t>
            </a:r>
            <a:r>
              <a:rPr lang="en-US" sz="2000" b="1" dirty="0" err="1"/>
              <a:t>xây</a:t>
            </a:r>
            <a:r>
              <a:rPr lang="en-US" sz="2000" b="1" dirty="0"/>
              <a:t> </a:t>
            </a:r>
            <a:r>
              <a:rPr lang="en-US" sz="2000" b="1" dirty="0" err="1"/>
              <a:t>dựng</a:t>
            </a:r>
            <a:r>
              <a:rPr lang="en-US" sz="2000" b="1" dirty="0"/>
              <a:t> </a:t>
            </a:r>
            <a:r>
              <a:rPr lang="en-US" sz="2000" b="1" dirty="0" err="1"/>
              <a:t>mô</a:t>
            </a:r>
            <a:r>
              <a:rPr lang="en-US" sz="2000" b="1" dirty="0"/>
              <a:t> </a:t>
            </a:r>
            <a:r>
              <a:rPr lang="en-US" sz="2000" b="1" dirty="0" err="1"/>
              <a:t>hình</a:t>
            </a:r>
            <a:r>
              <a:rPr lang="en-US" sz="2000" b="1" dirty="0"/>
              <a:t> </a:t>
            </a:r>
            <a:r>
              <a:rPr lang="en-US" sz="2000" b="1" dirty="0" err="1"/>
              <a:t>tổng</a:t>
            </a:r>
            <a:r>
              <a:rPr lang="en-US" sz="2000" b="1" dirty="0"/>
              <a:t> </a:t>
            </a:r>
            <a:r>
              <a:rPr lang="en-US" sz="2000" b="1" dirty="0" err="1"/>
              <a:t>quát</a:t>
            </a:r>
            <a:r>
              <a:rPr lang="en-US" sz="2000" b="1" dirty="0"/>
              <a:t> </a:t>
            </a:r>
            <a:r>
              <a:rPr lang="en-US" sz="2000" b="1" dirty="0" err="1"/>
              <a:t>có</a:t>
            </a:r>
            <a:r>
              <a:rPr lang="en-US" sz="2000" b="1" dirty="0"/>
              <a:t> </a:t>
            </a:r>
            <a:r>
              <a:rPr lang="en-US" sz="2000" b="1" dirty="0" err="1"/>
              <a:t>thể</a:t>
            </a:r>
            <a:r>
              <a:rPr lang="en-US" sz="2000" b="1" dirty="0"/>
              <a:t> </a:t>
            </a:r>
            <a:r>
              <a:rPr lang="en-US" sz="2000" b="1" dirty="0" err="1"/>
              <a:t>hoạt</a:t>
            </a:r>
            <a:r>
              <a:rPr lang="en-US" sz="2000" b="1" dirty="0"/>
              <a:t> </a:t>
            </a:r>
            <a:r>
              <a:rPr lang="en-US" sz="2000" b="1" dirty="0" err="1"/>
              <a:t>động</a:t>
            </a:r>
            <a:r>
              <a:rPr lang="en-US" sz="2000" b="1" dirty="0"/>
              <a:t> </a:t>
            </a:r>
            <a:r>
              <a:rPr lang="en-US" sz="2000" b="1" dirty="0" err="1"/>
              <a:t>trong</a:t>
            </a:r>
            <a:r>
              <a:rPr lang="en-US" sz="2000" b="1" dirty="0"/>
              <a:t> </a:t>
            </a:r>
            <a:r>
              <a:rPr lang="en-US" sz="2000" b="1" dirty="0" err="1"/>
              <a:t>môi</a:t>
            </a:r>
            <a:r>
              <a:rPr lang="en-US" sz="2000" b="1" dirty="0"/>
              <a:t> </a:t>
            </a:r>
            <a:r>
              <a:rPr lang="en-US" sz="2000" b="1" dirty="0" err="1"/>
              <a:t>trường</a:t>
            </a:r>
            <a:r>
              <a:rPr lang="en-US" sz="2000" b="1" dirty="0"/>
              <a:t> </a:t>
            </a:r>
            <a:r>
              <a:rPr lang="en-US" sz="2000" b="1" dirty="0" err="1"/>
              <a:t>đa</a:t>
            </a:r>
            <a:r>
              <a:rPr lang="en-US" sz="2000" b="1" dirty="0"/>
              <a:t> </a:t>
            </a:r>
            <a:r>
              <a:rPr lang="en-US" sz="2000" b="1" dirty="0" err="1"/>
              <a:t>dạng</a:t>
            </a:r>
            <a:endParaRPr lang="en-US" sz="2000" b="1" dirty="0"/>
          </a:p>
        </p:txBody>
      </p:sp>
    </p:spTree>
    <p:extLst>
      <p:ext uri="{BB962C8B-B14F-4D97-AF65-F5344CB8AC3E}">
        <p14:creationId xmlns:p14="http://schemas.microsoft.com/office/powerpoint/2010/main" val="33581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BE11-2CC2-8F4F-B0F2-09DD5D5A9258}"/>
              </a:ext>
            </a:extLst>
          </p:cNvPr>
          <p:cNvSpPr>
            <a:spLocks noGrp="1"/>
          </p:cNvSpPr>
          <p:nvPr>
            <p:ph type="title"/>
          </p:nvPr>
        </p:nvSpPr>
        <p:spPr/>
        <p:txBody>
          <a:bodyPr/>
          <a:lstStyle/>
          <a:p>
            <a:r>
              <a:rPr lang="en-US" dirty="0" err="1"/>
              <a:t>Đóng</a:t>
            </a:r>
            <a:r>
              <a:rPr lang="en-US" dirty="0"/>
              <a:t> </a:t>
            </a:r>
            <a:r>
              <a:rPr lang="en-US" dirty="0" err="1"/>
              <a:t>góp</a:t>
            </a:r>
            <a:r>
              <a:rPr lang="en-US" dirty="0"/>
              <a:t> </a:t>
            </a:r>
            <a:r>
              <a:rPr lang="en-US" dirty="0" err="1"/>
              <a:t>của</a:t>
            </a:r>
            <a:r>
              <a:rPr lang="en-US" dirty="0"/>
              <a:t> </a:t>
            </a:r>
            <a:r>
              <a:rPr lang="en-US" dirty="0" err="1"/>
              <a:t>Đồ</a:t>
            </a:r>
            <a:r>
              <a:rPr lang="en-US" dirty="0"/>
              <a:t> </a:t>
            </a:r>
            <a:r>
              <a:rPr lang="en-US" dirty="0" err="1"/>
              <a:t>án</a:t>
            </a:r>
            <a:endParaRPr lang="en-US" dirty="0"/>
          </a:p>
        </p:txBody>
      </p:sp>
      <p:sp>
        <p:nvSpPr>
          <p:cNvPr id="3" name="Content Placeholder 2">
            <a:extLst>
              <a:ext uri="{FF2B5EF4-FFF2-40B4-BE49-F238E27FC236}">
                <a16:creationId xmlns:a16="http://schemas.microsoft.com/office/drawing/2014/main" id="{074718C1-CF97-9844-AC2D-CE4936A04D86}"/>
              </a:ext>
            </a:extLst>
          </p:cNvPr>
          <p:cNvSpPr>
            <a:spLocks noGrp="1"/>
          </p:cNvSpPr>
          <p:nvPr>
            <p:ph idx="1"/>
          </p:nvPr>
        </p:nvSpPr>
        <p:spPr/>
        <p:txBody>
          <a:bodyPr tIns="0" anchor="t" anchorCtr="0"/>
          <a:lstStyle/>
          <a:p>
            <a:pPr>
              <a:lnSpc>
                <a:spcPct val="150000"/>
              </a:lnSpc>
            </a:pPr>
            <a:r>
              <a:rPr lang="en-US" sz="2400" dirty="0" err="1"/>
              <a:t>Xây</a:t>
            </a:r>
            <a:r>
              <a:rPr lang="en-US" sz="2400" dirty="0"/>
              <a:t> </a:t>
            </a:r>
            <a:r>
              <a:rPr lang="en-US" sz="2400" dirty="0" err="1"/>
              <a:t>dựng</a:t>
            </a:r>
            <a:r>
              <a:rPr lang="en-US" sz="2400" dirty="0"/>
              <a:t> </a:t>
            </a:r>
            <a:r>
              <a:rPr lang="en-US" sz="2400" dirty="0" err="1"/>
              <a:t>bổ</a:t>
            </a:r>
            <a:r>
              <a:rPr lang="en-US" sz="2400" dirty="0"/>
              <a:t> sung </a:t>
            </a:r>
            <a:r>
              <a:rPr lang="en-US" sz="2400" dirty="0" err="1"/>
              <a:t>cho</a:t>
            </a:r>
            <a:r>
              <a:rPr lang="en-US" sz="2400" dirty="0"/>
              <a:t> </a:t>
            </a:r>
            <a:r>
              <a:rPr lang="en-US" sz="2400" dirty="0" err="1"/>
              <a:t>tập</a:t>
            </a:r>
            <a:r>
              <a:rPr lang="en-US" sz="2400" dirty="0"/>
              <a:t> </a:t>
            </a:r>
            <a:r>
              <a:rPr lang="en-US" sz="2400" dirty="0" err="1"/>
              <a:t>dữ</a:t>
            </a:r>
            <a:r>
              <a:rPr lang="en-US" sz="2400" dirty="0"/>
              <a:t> </a:t>
            </a:r>
            <a:r>
              <a:rPr lang="en-US" sz="2400" dirty="0" err="1"/>
              <a:t>liệu</a:t>
            </a:r>
            <a:r>
              <a:rPr lang="en-US" sz="2400" dirty="0"/>
              <a:t> </a:t>
            </a:r>
            <a:r>
              <a:rPr lang="en-US" sz="2400" dirty="0" err="1"/>
              <a:t>nguồn</a:t>
            </a:r>
            <a:r>
              <a:rPr lang="en-US" sz="2400" dirty="0"/>
              <a:t> </a:t>
            </a:r>
          </a:p>
          <a:p>
            <a:pPr>
              <a:lnSpc>
                <a:spcPct val="150000"/>
              </a:lnSpc>
            </a:pPr>
            <a:r>
              <a:rPr lang="en-US" sz="2400" dirty="0" err="1"/>
              <a:t>Xây</a:t>
            </a:r>
            <a:r>
              <a:rPr lang="en-US" sz="2400" dirty="0"/>
              <a:t> </a:t>
            </a:r>
            <a:r>
              <a:rPr lang="en-US" sz="2400" dirty="0" err="1"/>
              <a:t>dựng</a:t>
            </a:r>
            <a:r>
              <a:rPr lang="en-US" sz="2400" dirty="0"/>
              <a:t> </a:t>
            </a:r>
            <a:r>
              <a:rPr lang="en-US" sz="2400" dirty="0" err="1"/>
              <a:t>và</a:t>
            </a:r>
            <a:r>
              <a:rPr lang="en-US" sz="2400" dirty="0"/>
              <a:t> </a:t>
            </a:r>
            <a:r>
              <a:rPr lang="en-US" sz="2400" dirty="0" err="1"/>
              <a:t>sử</a:t>
            </a:r>
            <a:r>
              <a:rPr lang="en-US" sz="2400" dirty="0"/>
              <a:t> </a:t>
            </a:r>
            <a:r>
              <a:rPr lang="en-US" sz="2400" dirty="0" err="1"/>
              <a:t>dụng</a:t>
            </a:r>
            <a:r>
              <a:rPr lang="en-US" sz="2400" dirty="0"/>
              <a:t> </a:t>
            </a:r>
            <a:r>
              <a:rPr lang="en-US" sz="2400" dirty="0" err="1"/>
              <a:t>mô</a:t>
            </a:r>
            <a:r>
              <a:rPr lang="en-US" sz="2400" dirty="0"/>
              <a:t> </a:t>
            </a:r>
            <a:r>
              <a:rPr lang="en-US" sz="2400" dirty="0" err="1"/>
              <a:t>hình</a:t>
            </a:r>
            <a:r>
              <a:rPr lang="en-US" sz="2400" dirty="0"/>
              <a:t> </a:t>
            </a:r>
            <a:r>
              <a:rPr lang="en-US" sz="2400" dirty="0" err="1"/>
              <a:t>học</a:t>
            </a:r>
            <a:r>
              <a:rPr lang="en-US" sz="2400" dirty="0"/>
              <a:t> </a:t>
            </a:r>
            <a:r>
              <a:rPr lang="en-US" sz="2400" dirty="0" err="1"/>
              <a:t>sâu</a:t>
            </a:r>
            <a:r>
              <a:rPr lang="en-US" sz="2400" dirty="0"/>
              <a:t> </a:t>
            </a:r>
            <a:r>
              <a:rPr lang="en-US" sz="2400" dirty="0" err="1"/>
              <a:t>cho</a:t>
            </a:r>
            <a:r>
              <a:rPr lang="en-US" sz="2400" dirty="0"/>
              <a:t> </a:t>
            </a:r>
            <a:r>
              <a:rPr lang="en-US" sz="2400" dirty="0" err="1"/>
              <a:t>bài</a:t>
            </a:r>
            <a:r>
              <a:rPr lang="en-US" sz="2400" dirty="0"/>
              <a:t> </a:t>
            </a:r>
            <a:r>
              <a:rPr lang="en-US" sz="2400" dirty="0" err="1"/>
              <a:t>toán</a:t>
            </a:r>
            <a:r>
              <a:rPr lang="en-US" sz="2400" dirty="0"/>
              <a:t> </a:t>
            </a:r>
            <a:r>
              <a:rPr lang="en-US" sz="2400" dirty="0" err="1"/>
              <a:t>thích</a:t>
            </a:r>
            <a:r>
              <a:rPr lang="en-US" sz="2400" dirty="0"/>
              <a:t> </a:t>
            </a:r>
            <a:r>
              <a:rPr lang="en-US" sz="2400" dirty="0" err="1"/>
              <a:t>ứng</a:t>
            </a:r>
            <a:r>
              <a:rPr lang="en-US" sz="2400" dirty="0"/>
              <a:t> </a:t>
            </a:r>
            <a:r>
              <a:rPr lang="en-US" sz="2400" dirty="0" err="1"/>
              <a:t>miền</a:t>
            </a:r>
            <a:r>
              <a:rPr lang="en-US" sz="2400" dirty="0"/>
              <a:t> </a:t>
            </a:r>
            <a:r>
              <a:rPr lang="en-US" sz="2400" dirty="0" err="1"/>
              <a:t>trong</a:t>
            </a:r>
            <a:r>
              <a:rPr lang="en-US" sz="2400" dirty="0"/>
              <a:t> </a:t>
            </a:r>
            <a:r>
              <a:rPr lang="en-US" sz="2400" dirty="0" err="1"/>
              <a:t>phân</a:t>
            </a:r>
            <a:r>
              <a:rPr lang="en-US" sz="2400" dirty="0"/>
              <a:t> </a:t>
            </a:r>
            <a:r>
              <a:rPr lang="en-US" sz="2400" dirty="0" err="1"/>
              <a:t>vùng</a:t>
            </a:r>
            <a:r>
              <a:rPr lang="en-US" sz="2400" dirty="0"/>
              <a:t> </a:t>
            </a:r>
            <a:r>
              <a:rPr lang="en-US" sz="2400" dirty="0" err="1"/>
              <a:t>ảnh</a:t>
            </a:r>
            <a:r>
              <a:rPr lang="en-US" sz="2400" dirty="0"/>
              <a:t> </a:t>
            </a:r>
            <a:r>
              <a:rPr lang="en-US" sz="2400" dirty="0" err="1"/>
              <a:t>ngữ</a:t>
            </a:r>
            <a:r>
              <a:rPr lang="en-US" sz="2400" dirty="0"/>
              <a:t> </a:t>
            </a:r>
            <a:r>
              <a:rPr lang="en-US" sz="2400" dirty="0" err="1"/>
              <a:t>nghĩa</a:t>
            </a:r>
            <a:endParaRPr lang="en-US" sz="2400" dirty="0"/>
          </a:p>
          <a:p>
            <a:pPr>
              <a:lnSpc>
                <a:spcPct val="150000"/>
              </a:lnSpc>
            </a:pPr>
            <a:r>
              <a:rPr lang="en-US" sz="2400" dirty="0" err="1"/>
              <a:t>Thử</a:t>
            </a:r>
            <a:r>
              <a:rPr lang="en-US" sz="2400" dirty="0"/>
              <a:t> </a:t>
            </a:r>
            <a:r>
              <a:rPr lang="en-US" sz="2400" dirty="0" err="1"/>
              <a:t>nghiệm</a:t>
            </a:r>
            <a:r>
              <a:rPr lang="en-US" sz="2400" dirty="0"/>
              <a:t> </a:t>
            </a:r>
            <a:r>
              <a:rPr lang="en-US" sz="2400" dirty="0" err="1"/>
              <a:t>mô</a:t>
            </a:r>
            <a:r>
              <a:rPr lang="en-US" sz="2400" dirty="0"/>
              <a:t> </a:t>
            </a:r>
            <a:r>
              <a:rPr lang="en-US" sz="2400" dirty="0" err="1"/>
              <a:t>hình</a:t>
            </a:r>
            <a:r>
              <a:rPr lang="en-US" sz="2400" dirty="0"/>
              <a:t> </a:t>
            </a:r>
            <a:r>
              <a:rPr lang="en-US" sz="2400" dirty="0" err="1"/>
              <a:t>trên</a:t>
            </a:r>
            <a:r>
              <a:rPr lang="en-US" sz="2400" dirty="0"/>
              <a:t> </a:t>
            </a:r>
            <a:r>
              <a:rPr lang="en-US" sz="2400" dirty="0" err="1"/>
              <a:t>bộ</a:t>
            </a:r>
            <a:r>
              <a:rPr lang="en-US" sz="2400" dirty="0"/>
              <a:t> </a:t>
            </a:r>
            <a:r>
              <a:rPr lang="en-US" sz="2400" dirty="0" err="1"/>
              <a:t>dữ</a:t>
            </a:r>
            <a:r>
              <a:rPr lang="en-US" sz="2400" dirty="0"/>
              <a:t> </a:t>
            </a:r>
            <a:r>
              <a:rPr lang="en-US" sz="2400" dirty="0" err="1"/>
              <a:t>liệu</a:t>
            </a:r>
            <a:r>
              <a:rPr lang="en-US" sz="2400" dirty="0"/>
              <a:t> </a:t>
            </a:r>
          </a:p>
        </p:txBody>
      </p:sp>
      <p:sp>
        <p:nvSpPr>
          <p:cNvPr id="4" name="Slide Number Placeholder 3">
            <a:extLst>
              <a:ext uri="{FF2B5EF4-FFF2-40B4-BE49-F238E27FC236}">
                <a16:creationId xmlns:a16="http://schemas.microsoft.com/office/drawing/2014/main" id="{E1CA6A45-74E2-3940-8504-BBF1670D92D9}"/>
              </a:ext>
            </a:extLst>
          </p:cNvPr>
          <p:cNvSpPr>
            <a:spLocks noGrp="1"/>
          </p:cNvSpPr>
          <p:nvPr>
            <p:ph type="sldNum" sz="quarter" idx="12"/>
          </p:nvPr>
        </p:nvSpPr>
        <p:spPr/>
        <p:txBody>
          <a:bodyPr/>
          <a:lstStyle/>
          <a:p>
            <a:fld id="{17CA4010-35C3-48DB-A282-899B6B79F12D}" type="slidenum">
              <a:rPr lang="en-US" altLang="en-US" smtClean="0"/>
              <a:pPr/>
              <a:t>8</a:t>
            </a:fld>
            <a:endParaRPr lang="en-US" altLang="en-US"/>
          </a:p>
        </p:txBody>
      </p:sp>
    </p:spTree>
    <p:extLst>
      <p:ext uri="{BB962C8B-B14F-4D97-AF65-F5344CB8AC3E}">
        <p14:creationId xmlns:p14="http://schemas.microsoft.com/office/powerpoint/2010/main" val="1751271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AC62-41CB-4C03-85D8-43DCD57ABDAE}"/>
              </a:ext>
            </a:extLst>
          </p:cNvPr>
          <p:cNvSpPr>
            <a:spLocks noGrp="1"/>
          </p:cNvSpPr>
          <p:nvPr>
            <p:ph type="title"/>
          </p:nvPr>
        </p:nvSpPr>
        <p:spPr/>
        <p:txBody>
          <a:bodyPr/>
          <a:lstStyle/>
          <a:p>
            <a:r>
              <a:rPr lang="en-US" dirty="0" err="1"/>
              <a:t>Nội</a:t>
            </a:r>
            <a:r>
              <a:rPr lang="en-US" dirty="0"/>
              <a:t> dung</a:t>
            </a:r>
          </a:p>
        </p:txBody>
      </p:sp>
      <p:sp>
        <p:nvSpPr>
          <p:cNvPr id="5" name="Content Placeholder 4">
            <a:extLst>
              <a:ext uri="{FF2B5EF4-FFF2-40B4-BE49-F238E27FC236}">
                <a16:creationId xmlns:a16="http://schemas.microsoft.com/office/drawing/2014/main" id="{663B4EF5-6587-4D17-8B59-BFE876B5C463}"/>
              </a:ext>
            </a:extLst>
          </p:cNvPr>
          <p:cNvSpPr>
            <a:spLocks noGrp="1"/>
          </p:cNvSpPr>
          <p:nvPr>
            <p:ph idx="1"/>
          </p:nvPr>
        </p:nvSpPr>
        <p:spPr>
          <a:xfrm>
            <a:off x="184245" y="1745672"/>
            <a:ext cx="8775510" cy="2964873"/>
          </a:xfrm>
        </p:spPr>
        <p:txBody>
          <a:bodyPr anchor="ctr"/>
          <a:lstStyle/>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Tổng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quan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bài</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toán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đặt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vấn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đề</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rgbClr val="000000"/>
                </a:solidFill>
                <a:cs typeface="Times New Roman" panose="02020603050405020304" pitchFamily="18" charset="0"/>
              </a:rPr>
              <a:t>Các</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nghiên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cứu</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liên</a:t>
            </a:r>
            <a:r>
              <a:rPr lang="en-US" sz="3600" dirty="0">
                <a:solidFill>
                  <a:srgbClr val="000000"/>
                </a:solidFill>
                <a:cs typeface="Times New Roman" panose="02020603050405020304" pitchFamily="18" charset="0"/>
              </a:rPr>
              <a:t> </a:t>
            </a:r>
            <a:r>
              <a:rPr lang="en-US" sz="3600" dirty="0" err="1">
                <a:solidFill>
                  <a:srgbClr val="000000"/>
                </a:solidFill>
                <a:cs typeface="Times New Roman" panose="02020603050405020304" pitchFamily="18" charset="0"/>
              </a:rPr>
              <a:t>quan</a:t>
            </a:r>
            <a:endParaRPr lang="en-US" sz="3600" dirty="0">
              <a:solidFill>
                <a:srgbClr val="000000"/>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Phương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pháp</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sử</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dụng</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Thử</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nghiệm</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đánh</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giá</a:t>
            </a:r>
            <a:endParaRPr lang="en-US" sz="3600" dirty="0">
              <a:solidFill>
                <a:schemeClr val="bg2">
                  <a:lumMod val="90000"/>
                </a:schemeClr>
              </a:solidFill>
              <a:cs typeface="Times New Roman" panose="02020603050405020304" pitchFamily="18" charset="0"/>
            </a:endParaRPr>
          </a:p>
          <a:p>
            <a:pPr marL="857250" indent="-857250" rtl="0">
              <a:buFont typeface="+mj-lt"/>
              <a:buAutoNum type="arabicPeriod"/>
            </a:pPr>
            <a:r>
              <a:rPr lang="en-US" sz="3600" dirty="0" err="1">
                <a:solidFill>
                  <a:schemeClr val="bg2">
                    <a:lumMod val="90000"/>
                  </a:schemeClr>
                </a:solidFill>
                <a:cs typeface="Times New Roman" panose="02020603050405020304" pitchFamily="18" charset="0"/>
              </a:rPr>
              <a:t>Kết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luận</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và</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hướng</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phát</a:t>
            </a:r>
            <a:r>
              <a:rPr lang="en-US" sz="3600" dirty="0">
                <a:solidFill>
                  <a:schemeClr val="bg2">
                    <a:lumMod val="90000"/>
                  </a:schemeClr>
                </a:solidFill>
                <a:cs typeface="Times New Roman" panose="02020603050405020304" pitchFamily="18" charset="0"/>
              </a:rPr>
              <a:t> </a:t>
            </a:r>
            <a:r>
              <a:rPr lang="en-US" sz="3600" dirty="0" err="1">
                <a:solidFill>
                  <a:schemeClr val="bg2">
                    <a:lumMod val="90000"/>
                  </a:schemeClr>
                </a:solidFill>
                <a:cs typeface="Times New Roman" panose="02020603050405020304" pitchFamily="18" charset="0"/>
              </a:rPr>
              <a:t>triển</a:t>
            </a:r>
            <a:endParaRPr lang="en-US" sz="3600" dirty="0">
              <a:solidFill>
                <a:schemeClr val="bg2">
                  <a:lumMod val="90000"/>
                </a:schemeClr>
              </a:solidFill>
              <a:cs typeface="Times New Roman" panose="02020603050405020304" pitchFamily="18" charset="0"/>
            </a:endParaRPr>
          </a:p>
        </p:txBody>
      </p:sp>
      <p:sp>
        <p:nvSpPr>
          <p:cNvPr id="3" name="Slide Number Placeholder 2">
            <a:extLst>
              <a:ext uri="{FF2B5EF4-FFF2-40B4-BE49-F238E27FC236}">
                <a16:creationId xmlns:a16="http://schemas.microsoft.com/office/drawing/2014/main" id="{FD683525-A3F5-544F-8899-661F1F0691B2}"/>
              </a:ext>
            </a:extLst>
          </p:cNvPr>
          <p:cNvSpPr>
            <a:spLocks noGrp="1"/>
          </p:cNvSpPr>
          <p:nvPr>
            <p:ph type="sldNum" sz="quarter" idx="12"/>
          </p:nvPr>
        </p:nvSpPr>
        <p:spPr/>
        <p:txBody>
          <a:bodyPr/>
          <a:lstStyle/>
          <a:p>
            <a:fld id="{17CA4010-35C3-48DB-A282-899B6B79F12D}" type="slidenum">
              <a:rPr lang="en-US" altLang="en-US" smtClean="0"/>
              <a:pPr/>
              <a:t>9</a:t>
            </a:fld>
            <a:endParaRPr lang="en-US" altLang="en-US"/>
          </a:p>
        </p:txBody>
      </p:sp>
    </p:spTree>
    <p:extLst>
      <p:ext uri="{BB962C8B-B14F-4D97-AF65-F5344CB8AC3E}">
        <p14:creationId xmlns:p14="http://schemas.microsoft.com/office/powerpoint/2010/main" val="166898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14819</TotalTime>
  <Words>7019</Words>
  <Application>Microsoft Macintosh PowerPoint</Application>
  <PresentationFormat>On-screen Show (4:3)</PresentationFormat>
  <Paragraphs>562</Paragraphs>
  <Slides>42</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Calibri (Body)</vt:lpstr>
      <vt:lpstr>Calibri Light</vt:lpstr>
      <vt:lpstr>Cambria Math</vt:lpstr>
      <vt:lpstr>Tahoma</vt:lpstr>
      <vt:lpstr>Times New Roman</vt:lpstr>
      <vt:lpstr>Wingdings</vt:lpstr>
      <vt:lpstr>Office Theme</vt:lpstr>
      <vt:lpstr>BÁO CÁO ĐỒ ÁN TỐT NGHIỆP</vt:lpstr>
      <vt:lpstr>Nội dung</vt:lpstr>
      <vt:lpstr>Nội dung</vt:lpstr>
      <vt:lpstr>Phân vùng ngữ nghĩa</vt:lpstr>
      <vt:lpstr>Thích ứng miền</vt:lpstr>
      <vt:lpstr>Giới thiệu bài toán</vt:lpstr>
      <vt:lpstr>Ứng dụng</vt:lpstr>
      <vt:lpstr>Đóng góp của Đồ án</vt:lpstr>
      <vt:lpstr>Nội dung</vt:lpstr>
      <vt:lpstr>Mạng đối nghịch (GAN)</vt:lpstr>
      <vt:lpstr>Kiến trúc mạng thích ứng miền</vt:lpstr>
      <vt:lpstr>Nội dung</vt:lpstr>
      <vt:lpstr>Phương pháp sử dụng</vt:lpstr>
      <vt:lpstr>Giai đoạn 1 – Huấn luyện nguồn</vt:lpstr>
      <vt:lpstr>Giai đoạn 1 – Huấn luyện nguồn </vt:lpstr>
      <vt:lpstr>Giai đoạn 2 – Huấn luyện cạnh tranh</vt:lpstr>
      <vt:lpstr>Giai đoạn 2 – Huấn luyện cạnh tranh</vt:lpstr>
      <vt:lpstr>Giai đoạn 3 – Huấn luyện chắt lọc</vt:lpstr>
      <vt:lpstr>Nội dung</vt:lpstr>
      <vt:lpstr>Dữ liệu</vt:lpstr>
      <vt:lpstr>Bộ mô phỏng Carla</vt:lpstr>
      <vt:lpstr>Độ đo đánh giá</vt:lpstr>
      <vt:lpstr>Thực nghiệm</vt:lpstr>
      <vt:lpstr>Giai đoạn 1 – Huấn luyện nguồn</vt:lpstr>
      <vt:lpstr>Giai đoạn 1 – Huấn luyện nguồn</vt:lpstr>
      <vt:lpstr>Giai đoạn 1 – Huấn luyện nguồn</vt:lpstr>
      <vt:lpstr>Hình minh hoạ</vt:lpstr>
      <vt:lpstr>Giai đoạn 2 – Huấn luyện cạnh tranh </vt:lpstr>
      <vt:lpstr>Giai đoạn 2 – Huấn luyện cạnh tranh </vt:lpstr>
      <vt:lpstr>Giai đoạn 2 – Huấn luyện cạnh tranh</vt:lpstr>
      <vt:lpstr>Hình minh hoạ</vt:lpstr>
      <vt:lpstr>Giai đoạn 3 – Huấn luyện chắt lọc</vt:lpstr>
      <vt:lpstr>Tổng hợp kết quả</vt:lpstr>
      <vt:lpstr>Confusion matrix</vt:lpstr>
      <vt:lpstr>Nội dung</vt:lpstr>
      <vt:lpstr>Kết luận và hướng phát triển</vt:lpstr>
      <vt:lpstr>PowerPoint Presentation</vt:lpstr>
      <vt:lpstr>Mạng xương sống</vt:lpstr>
      <vt:lpstr>So sánh</vt:lpstr>
      <vt:lpstr>Tự chắt lọc </vt:lpstr>
      <vt:lpstr>Tự chắt lọc </vt:lpstr>
      <vt:lpstr>Tự chắt lọc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Hang</dc:creator>
  <cp:lastModifiedBy>Nguyen Tien Tai 20164837</cp:lastModifiedBy>
  <cp:revision>474</cp:revision>
  <dcterms:created xsi:type="dcterms:W3CDTF">2016-07-25T07:53:11Z</dcterms:created>
  <dcterms:modified xsi:type="dcterms:W3CDTF">2021-07-09T07:28:26Z</dcterms:modified>
</cp:coreProperties>
</file>